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4" r:id="rId4"/>
    <p:sldId id="259" r:id="rId5"/>
    <p:sldId id="262" r:id="rId6"/>
    <p:sldId id="293" r:id="rId7"/>
    <p:sldId id="294" r:id="rId8"/>
    <p:sldId id="292" r:id="rId9"/>
    <p:sldId id="295" r:id="rId10"/>
    <p:sldId id="296" r:id="rId11"/>
    <p:sldId id="297" r:id="rId12"/>
    <p:sldId id="298" r:id="rId13"/>
    <p:sldId id="299" r:id="rId14"/>
    <p:sldId id="300" r:id="rId15"/>
    <p:sldId id="291"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5" r:id="rId48"/>
    <p:sldId id="284" r:id="rId49"/>
    <p:sldId id="286" r:id="rId50"/>
    <p:sldId id="287" r:id="rId51"/>
    <p:sldId id="288" r:id="rId52"/>
    <p:sldId id="289" r:id="rId53"/>
    <p:sldId id="290" r:id="rId5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D3D"/>
    <a:srgbClr val="062867"/>
    <a:srgbClr val="680918"/>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85" d="100"/>
          <a:sy n="85"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F0AFCD-9226-4DD5-8587-E5B586F71AD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20B3673-BADC-479E-8DBD-5775B62850C1}">
      <dgm:prSet/>
      <dgm:spPr/>
      <dgm:t>
        <a:bodyPr/>
        <a:lstStyle/>
        <a:p>
          <a:r>
            <a:rPr lang="az-Latn-AZ" dirty="0">
              <a:latin typeface="Mazzard H" pitchFamily="50" charset="0"/>
            </a:rPr>
            <a:t>1. Forumun sosial media hesablarında 3-4 ay müddətində paylaşımlar (+ sponsorlu postlar). Ümumi 120+ post sayı</a:t>
          </a:r>
          <a:endParaRPr lang="en-US" dirty="0">
            <a:latin typeface="Mazzard H" pitchFamily="50" charset="0"/>
          </a:endParaRPr>
        </a:p>
      </dgm:t>
    </dgm:pt>
    <dgm:pt modelId="{F556DC54-0E04-4293-9417-A580A035B9A6}" type="parTrans" cxnId="{417B5D2A-3ED1-4211-8B81-F07E65F74B00}">
      <dgm:prSet/>
      <dgm:spPr/>
      <dgm:t>
        <a:bodyPr/>
        <a:lstStyle/>
        <a:p>
          <a:endParaRPr lang="en-US">
            <a:latin typeface="Mazzard H" pitchFamily="50" charset="0"/>
          </a:endParaRPr>
        </a:p>
      </dgm:t>
    </dgm:pt>
    <dgm:pt modelId="{8B58F0B2-63A6-4A70-8E40-BED252C10780}" type="sibTrans" cxnId="{417B5D2A-3ED1-4211-8B81-F07E65F74B00}">
      <dgm:prSet/>
      <dgm:spPr/>
      <dgm:t>
        <a:bodyPr/>
        <a:lstStyle/>
        <a:p>
          <a:endParaRPr lang="en-US">
            <a:latin typeface="Mazzard H" pitchFamily="50" charset="0"/>
          </a:endParaRPr>
        </a:p>
      </dgm:t>
    </dgm:pt>
    <dgm:pt modelId="{011174AD-9726-4B69-B419-314024C22A1A}">
      <dgm:prSet/>
      <dgm:spPr/>
      <dgm:t>
        <a:bodyPr/>
        <a:lstStyle/>
        <a:p>
          <a:r>
            <a:rPr lang="az-Latn-AZ">
              <a:latin typeface="Mazzard H" pitchFamily="50" charset="0"/>
            </a:rPr>
            <a:t>2. Şəhər daxili outdoor reklamı - 6 ədəd video monitor 2 ay boyunca</a:t>
          </a:r>
          <a:endParaRPr lang="en-US">
            <a:latin typeface="Mazzard H" pitchFamily="50" charset="0"/>
          </a:endParaRPr>
        </a:p>
      </dgm:t>
    </dgm:pt>
    <dgm:pt modelId="{C03076EF-A4B0-41A7-9470-0F6B75791BBE}" type="parTrans" cxnId="{1B19342C-9426-460D-A6CE-98E59722FDD7}">
      <dgm:prSet/>
      <dgm:spPr/>
      <dgm:t>
        <a:bodyPr/>
        <a:lstStyle/>
        <a:p>
          <a:endParaRPr lang="en-US">
            <a:latin typeface="Mazzard H" pitchFamily="50" charset="0"/>
          </a:endParaRPr>
        </a:p>
      </dgm:t>
    </dgm:pt>
    <dgm:pt modelId="{694805DD-FCFA-444C-A584-A4DD79F885A4}" type="sibTrans" cxnId="{1B19342C-9426-460D-A6CE-98E59722FDD7}">
      <dgm:prSet/>
      <dgm:spPr/>
      <dgm:t>
        <a:bodyPr/>
        <a:lstStyle/>
        <a:p>
          <a:endParaRPr lang="en-US">
            <a:latin typeface="Mazzard H" pitchFamily="50" charset="0"/>
          </a:endParaRPr>
        </a:p>
      </dgm:t>
    </dgm:pt>
    <dgm:pt modelId="{840D8072-4793-4C65-A91F-69E05AA9C3C2}">
      <dgm:prSet/>
      <dgm:spPr/>
      <dgm:t>
        <a:bodyPr/>
        <a:lstStyle/>
        <a:p>
          <a:r>
            <a:rPr lang="az-Latn-AZ">
              <a:latin typeface="Mazzard H" pitchFamily="50" charset="0"/>
            </a:rPr>
            <a:t>3. Radio verilişlərində iştirak – 2 fərqli radio verilişində 3-4 dəfə</a:t>
          </a:r>
          <a:endParaRPr lang="en-US">
            <a:latin typeface="Mazzard H" pitchFamily="50" charset="0"/>
          </a:endParaRPr>
        </a:p>
      </dgm:t>
    </dgm:pt>
    <dgm:pt modelId="{C4545247-B1AB-4C49-AD44-D3155D8AA147}" type="parTrans" cxnId="{482BD352-00D6-4FBC-B2A2-98FB4A24F5DF}">
      <dgm:prSet/>
      <dgm:spPr/>
      <dgm:t>
        <a:bodyPr/>
        <a:lstStyle/>
        <a:p>
          <a:endParaRPr lang="en-US">
            <a:latin typeface="Mazzard H" pitchFamily="50" charset="0"/>
          </a:endParaRPr>
        </a:p>
      </dgm:t>
    </dgm:pt>
    <dgm:pt modelId="{DA1D9E24-8AD3-44FE-9607-DE36198ACDBB}" type="sibTrans" cxnId="{482BD352-00D6-4FBC-B2A2-98FB4A24F5DF}">
      <dgm:prSet/>
      <dgm:spPr/>
      <dgm:t>
        <a:bodyPr/>
        <a:lstStyle/>
        <a:p>
          <a:endParaRPr lang="en-US">
            <a:latin typeface="Mazzard H" pitchFamily="50" charset="0"/>
          </a:endParaRPr>
        </a:p>
      </dgm:t>
    </dgm:pt>
    <dgm:pt modelId="{48B05112-437C-44BB-B1EF-80A0E8291F43}">
      <dgm:prSet/>
      <dgm:spPr/>
      <dgm:t>
        <a:bodyPr/>
        <a:lstStyle/>
        <a:p>
          <a:r>
            <a:rPr lang="az-Latn-AZ" dirty="0">
              <a:latin typeface="Mazzard H" pitchFamily="50" charset="0"/>
            </a:rPr>
            <a:t>4. Televiziya verilişlərində iştirak - ən azı 2 tv verilişdə iştirak, tədbir günü xəbərlər proqramında təmsil olunma</a:t>
          </a:r>
          <a:endParaRPr lang="en-US" dirty="0">
            <a:latin typeface="Mazzard H" pitchFamily="50" charset="0"/>
          </a:endParaRPr>
        </a:p>
      </dgm:t>
    </dgm:pt>
    <dgm:pt modelId="{44E05C8E-132E-4584-B307-E2369F15618B}" type="parTrans" cxnId="{E853EE3B-5B29-4AF6-8590-A4C11CA4D0A0}">
      <dgm:prSet/>
      <dgm:spPr/>
      <dgm:t>
        <a:bodyPr/>
        <a:lstStyle/>
        <a:p>
          <a:endParaRPr lang="en-US">
            <a:latin typeface="Mazzard H" pitchFamily="50" charset="0"/>
          </a:endParaRPr>
        </a:p>
      </dgm:t>
    </dgm:pt>
    <dgm:pt modelId="{10B57C52-03EA-42AE-B930-2A1357968025}" type="sibTrans" cxnId="{E853EE3B-5B29-4AF6-8590-A4C11CA4D0A0}">
      <dgm:prSet/>
      <dgm:spPr/>
      <dgm:t>
        <a:bodyPr/>
        <a:lstStyle/>
        <a:p>
          <a:endParaRPr lang="en-US">
            <a:latin typeface="Mazzard H" pitchFamily="50" charset="0"/>
          </a:endParaRPr>
        </a:p>
      </dgm:t>
    </dgm:pt>
    <dgm:pt modelId="{FCD2080B-217C-4E90-A644-C98741FFF8C7}">
      <dgm:prSet/>
      <dgm:spPr/>
      <dgm:t>
        <a:bodyPr/>
        <a:lstStyle/>
        <a:p>
          <a:r>
            <a:rPr lang="az-Latn-AZ">
              <a:latin typeface="Mazzard H" pitchFamily="50" charset="0"/>
            </a:rPr>
            <a:t>5. 28.000 nəfər şirkət əməkdaşının olduğu “Biznes Azərbaycan” Facebook qrupunda silsilə paylaşımlar</a:t>
          </a:r>
          <a:endParaRPr lang="en-US">
            <a:latin typeface="Mazzard H" pitchFamily="50" charset="0"/>
          </a:endParaRPr>
        </a:p>
      </dgm:t>
    </dgm:pt>
    <dgm:pt modelId="{9F53D343-1C2B-4669-B4B4-8AFDB3E8B0C2}" type="parTrans" cxnId="{B2E04681-D964-4F98-97E3-60C4285C0A13}">
      <dgm:prSet/>
      <dgm:spPr/>
      <dgm:t>
        <a:bodyPr/>
        <a:lstStyle/>
        <a:p>
          <a:endParaRPr lang="en-US">
            <a:latin typeface="Mazzard H" pitchFamily="50" charset="0"/>
          </a:endParaRPr>
        </a:p>
      </dgm:t>
    </dgm:pt>
    <dgm:pt modelId="{C1B0238E-B6BE-4E23-8BF6-A2B9D04F4D91}" type="sibTrans" cxnId="{B2E04681-D964-4F98-97E3-60C4285C0A13}">
      <dgm:prSet/>
      <dgm:spPr/>
      <dgm:t>
        <a:bodyPr/>
        <a:lstStyle/>
        <a:p>
          <a:endParaRPr lang="en-US">
            <a:latin typeface="Mazzard H" pitchFamily="50" charset="0"/>
          </a:endParaRPr>
        </a:p>
      </dgm:t>
    </dgm:pt>
    <dgm:pt modelId="{C7C98DD0-2534-4456-A7CC-6A1E7F6EE2F7}">
      <dgm:prSet/>
      <dgm:spPr/>
      <dgm:t>
        <a:bodyPr/>
        <a:lstStyle/>
        <a:p>
          <a:r>
            <a:rPr lang="az-Latn-AZ">
              <a:latin typeface="Mazzard H" pitchFamily="50" charset="0"/>
            </a:rPr>
            <a:t>6. Facemark.az biznes portalında tədbir ərəfəsi 20-dən çox material yayımlanması</a:t>
          </a:r>
          <a:endParaRPr lang="en-US">
            <a:latin typeface="Mazzard H" pitchFamily="50" charset="0"/>
          </a:endParaRPr>
        </a:p>
      </dgm:t>
    </dgm:pt>
    <dgm:pt modelId="{5780BB05-03F4-4A89-8A17-CD2FE8911B28}" type="parTrans" cxnId="{30D2E738-E988-4734-9D49-C0A82095D4E6}">
      <dgm:prSet/>
      <dgm:spPr/>
      <dgm:t>
        <a:bodyPr/>
        <a:lstStyle/>
        <a:p>
          <a:endParaRPr lang="en-US">
            <a:latin typeface="Mazzard H" pitchFamily="50" charset="0"/>
          </a:endParaRPr>
        </a:p>
      </dgm:t>
    </dgm:pt>
    <dgm:pt modelId="{9E5167A6-0120-4D49-AA58-42E8979A58E6}" type="sibTrans" cxnId="{30D2E738-E988-4734-9D49-C0A82095D4E6}">
      <dgm:prSet/>
      <dgm:spPr/>
      <dgm:t>
        <a:bodyPr/>
        <a:lstStyle/>
        <a:p>
          <a:endParaRPr lang="en-US">
            <a:latin typeface="Mazzard H" pitchFamily="50" charset="0"/>
          </a:endParaRPr>
        </a:p>
      </dgm:t>
    </dgm:pt>
    <dgm:pt modelId="{75783E25-405D-49A7-B51E-D9B5DF4E5F74}">
      <dgm:prSet/>
      <dgm:spPr/>
      <dgm:t>
        <a:bodyPr/>
        <a:lstStyle/>
        <a:p>
          <a:r>
            <a:rPr lang="az-Latn-AZ">
              <a:latin typeface="Mazzard H" pitchFamily="50" charset="0"/>
            </a:rPr>
            <a:t>7. TOP10 xəbər və biznes saytlarında silsilə press-relizlərin, müsahibələrin yayımlanması – minimum 4 dəfə, ümumi 25+ press reliz</a:t>
          </a:r>
          <a:endParaRPr lang="en-US">
            <a:latin typeface="Mazzard H" pitchFamily="50" charset="0"/>
          </a:endParaRPr>
        </a:p>
      </dgm:t>
    </dgm:pt>
    <dgm:pt modelId="{AEC122FA-B2BF-447A-88D0-639AA1250BA5}" type="parTrans" cxnId="{F05F435C-BD47-4690-9709-369CC7E417A3}">
      <dgm:prSet/>
      <dgm:spPr/>
      <dgm:t>
        <a:bodyPr/>
        <a:lstStyle/>
        <a:p>
          <a:endParaRPr lang="en-US">
            <a:latin typeface="Mazzard H" pitchFamily="50" charset="0"/>
          </a:endParaRPr>
        </a:p>
      </dgm:t>
    </dgm:pt>
    <dgm:pt modelId="{B930FA17-1A9B-4AB8-95D2-E9BDC307A2D7}" type="sibTrans" cxnId="{F05F435C-BD47-4690-9709-369CC7E417A3}">
      <dgm:prSet/>
      <dgm:spPr/>
      <dgm:t>
        <a:bodyPr/>
        <a:lstStyle/>
        <a:p>
          <a:endParaRPr lang="en-US">
            <a:latin typeface="Mazzard H" pitchFamily="50" charset="0"/>
          </a:endParaRPr>
        </a:p>
      </dgm:t>
    </dgm:pt>
    <dgm:pt modelId="{3877E5B5-FD67-45FC-BDDF-4B928E6B0C6C}">
      <dgm:prSet/>
      <dgm:spPr/>
      <dgm:t>
        <a:bodyPr/>
        <a:lstStyle/>
        <a:p>
          <a:r>
            <a:rPr lang="az-Latn-AZ">
              <a:latin typeface="Mazzard H" pitchFamily="50" charset="0"/>
            </a:rPr>
            <a:t>8. İnternet televiziyamızda verilişlərin hazırlanması və yayımlanması</a:t>
          </a:r>
          <a:endParaRPr lang="en-US">
            <a:latin typeface="Mazzard H" pitchFamily="50" charset="0"/>
          </a:endParaRPr>
        </a:p>
      </dgm:t>
    </dgm:pt>
    <dgm:pt modelId="{D0A12831-7600-4C71-B385-89145FFC6E67}" type="parTrans" cxnId="{1D322AB3-74C9-42D4-8386-E98B7610AE6B}">
      <dgm:prSet/>
      <dgm:spPr/>
      <dgm:t>
        <a:bodyPr/>
        <a:lstStyle/>
        <a:p>
          <a:endParaRPr lang="en-US">
            <a:latin typeface="Mazzard H" pitchFamily="50" charset="0"/>
          </a:endParaRPr>
        </a:p>
      </dgm:t>
    </dgm:pt>
    <dgm:pt modelId="{9C472D6E-AC6C-4DA1-817A-D12A1DF52DF4}" type="sibTrans" cxnId="{1D322AB3-74C9-42D4-8386-E98B7610AE6B}">
      <dgm:prSet/>
      <dgm:spPr/>
      <dgm:t>
        <a:bodyPr/>
        <a:lstStyle/>
        <a:p>
          <a:endParaRPr lang="en-US">
            <a:latin typeface="Mazzard H" pitchFamily="50" charset="0"/>
          </a:endParaRPr>
        </a:p>
      </dgm:t>
    </dgm:pt>
    <dgm:pt modelId="{44B3F727-0738-46A6-9EC8-227D06634435}">
      <dgm:prSet/>
      <dgm:spPr/>
      <dgm:t>
        <a:bodyPr/>
        <a:lstStyle/>
        <a:p>
          <a:r>
            <a:rPr lang="az-Latn-AZ" dirty="0">
              <a:latin typeface="Mazzard H" pitchFamily="50" charset="0"/>
            </a:rPr>
            <a:t>9. Xəbər və biznes saytlarında veb bannerlərin yerləşdirilməsi</a:t>
          </a:r>
          <a:endParaRPr lang="en-US" dirty="0">
            <a:latin typeface="Mazzard H" pitchFamily="50" charset="0"/>
          </a:endParaRPr>
        </a:p>
      </dgm:t>
    </dgm:pt>
    <dgm:pt modelId="{8175CF15-2C52-4C81-9DF1-3F6F46FE816C}" type="parTrans" cxnId="{ED7430DD-BC0B-409C-AA9A-1036DCAEC511}">
      <dgm:prSet/>
      <dgm:spPr/>
      <dgm:t>
        <a:bodyPr/>
        <a:lstStyle/>
        <a:p>
          <a:endParaRPr lang="en-US">
            <a:latin typeface="Mazzard H" pitchFamily="50" charset="0"/>
          </a:endParaRPr>
        </a:p>
      </dgm:t>
    </dgm:pt>
    <dgm:pt modelId="{4C8739C0-2E1B-4C7A-B307-53018D252172}" type="sibTrans" cxnId="{ED7430DD-BC0B-409C-AA9A-1036DCAEC511}">
      <dgm:prSet/>
      <dgm:spPr/>
      <dgm:t>
        <a:bodyPr/>
        <a:lstStyle/>
        <a:p>
          <a:endParaRPr lang="en-US">
            <a:latin typeface="Mazzard H" pitchFamily="50" charset="0"/>
          </a:endParaRPr>
        </a:p>
      </dgm:t>
    </dgm:pt>
    <dgm:pt modelId="{E15B4B2F-8CE0-42C9-B30A-992CD61D881E}">
      <dgm:prSet/>
      <dgm:spPr/>
      <dgm:t>
        <a:bodyPr/>
        <a:lstStyle/>
        <a:p>
          <a:r>
            <a:rPr lang="az-Latn-AZ">
              <a:latin typeface="Mazzard H" pitchFamily="50" charset="0"/>
            </a:rPr>
            <a:t>10. Biznes və ticarət mərkəzlərində monitorlarda reklam</a:t>
          </a:r>
          <a:endParaRPr lang="en-US">
            <a:latin typeface="Mazzard H" pitchFamily="50" charset="0"/>
          </a:endParaRPr>
        </a:p>
      </dgm:t>
    </dgm:pt>
    <dgm:pt modelId="{D37B8AA8-B0D7-49D2-8E92-27658030EC68}" type="parTrans" cxnId="{DF4BA456-D04C-4464-A8C6-90848AC7E433}">
      <dgm:prSet/>
      <dgm:spPr/>
      <dgm:t>
        <a:bodyPr/>
        <a:lstStyle/>
        <a:p>
          <a:endParaRPr lang="en-US">
            <a:latin typeface="Mazzard H" pitchFamily="50" charset="0"/>
          </a:endParaRPr>
        </a:p>
      </dgm:t>
    </dgm:pt>
    <dgm:pt modelId="{A6847BD6-CAB6-45F9-AC09-DD095D486600}" type="sibTrans" cxnId="{DF4BA456-D04C-4464-A8C6-90848AC7E433}">
      <dgm:prSet/>
      <dgm:spPr/>
      <dgm:t>
        <a:bodyPr/>
        <a:lstStyle/>
        <a:p>
          <a:endParaRPr lang="en-US">
            <a:latin typeface="Mazzard H" pitchFamily="50" charset="0"/>
          </a:endParaRPr>
        </a:p>
      </dgm:t>
    </dgm:pt>
    <dgm:pt modelId="{01A20262-DB80-4F82-AC04-D501379322F9}">
      <dgm:prSet/>
      <dgm:spPr/>
      <dgm:t>
        <a:bodyPr/>
        <a:lstStyle/>
        <a:p>
          <a:r>
            <a:rPr lang="az-Latn-AZ">
              <a:latin typeface="Mazzard H" pitchFamily="50" charset="0"/>
            </a:rPr>
            <a:t>11. Zirvəyə qədər və ondan sonra spikerlərlə canlı verilişlər (FMR TV)</a:t>
          </a:r>
          <a:endParaRPr lang="en-US">
            <a:latin typeface="Mazzard H" pitchFamily="50" charset="0"/>
          </a:endParaRPr>
        </a:p>
      </dgm:t>
    </dgm:pt>
    <dgm:pt modelId="{D21AC106-AC7E-45F9-9E13-9CB1695B836F}" type="parTrans" cxnId="{BB427DAE-D89F-4E4F-8D76-08E72D12D710}">
      <dgm:prSet/>
      <dgm:spPr/>
      <dgm:t>
        <a:bodyPr/>
        <a:lstStyle/>
        <a:p>
          <a:endParaRPr lang="en-US">
            <a:latin typeface="Mazzard H" pitchFamily="50" charset="0"/>
          </a:endParaRPr>
        </a:p>
      </dgm:t>
    </dgm:pt>
    <dgm:pt modelId="{99464BAB-A0DA-43EC-AB6A-24EEB92BA0FC}" type="sibTrans" cxnId="{BB427DAE-D89F-4E4F-8D76-08E72D12D710}">
      <dgm:prSet/>
      <dgm:spPr/>
      <dgm:t>
        <a:bodyPr/>
        <a:lstStyle/>
        <a:p>
          <a:endParaRPr lang="en-US">
            <a:latin typeface="Mazzard H" pitchFamily="50" charset="0"/>
          </a:endParaRPr>
        </a:p>
      </dgm:t>
    </dgm:pt>
    <dgm:pt modelId="{5662D2D8-81F3-8942-ABC0-5045231529A9}" type="pres">
      <dgm:prSet presAssocID="{E4F0AFCD-9226-4DD5-8587-E5B586F71AD3}" presName="vert0" presStyleCnt="0">
        <dgm:presLayoutVars>
          <dgm:dir/>
          <dgm:animOne val="branch"/>
          <dgm:animLvl val="lvl"/>
        </dgm:presLayoutVars>
      </dgm:prSet>
      <dgm:spPr/>
    </dgm:pt>
    <dgm:pt modelId="{B257E0C6-7922-3A42-B7FE-D109ED874F22}" type="pres">
      <dgm:prSet presAssocID="{420B3673-BADC-479E-8DBD-5775B62850C1}" presName="thickLine" presStyleLbl="alignNode1" presStyleIdx="0" presStyleCnt="11"/>
      <dgm:spPr/>
    </dgm:pt>
    <dgm:pt modelId="{3D97C381-D7EF-AC46-B804-7D3624483C1D}" type="pres">
      <dgm:prSet presAssocID="{420B3673-BADC-479E-8DBD-5775B62850C1}" presName="horz1" presStyleCnt="0"/>
      <dgm:spPr/>
    </dgm:pt>
    <dgm:pt modelId="{4200C4DB-A9E0-3541-B1D8-332992EFEF1D}" type="pres">
      <dgm:prSet presAssocID="{420B3673-BADC-479E-8DBD-5775B62850C1}" presName="tx1" presStyleLbl="revTx" presStyleIdx="0" presStyleCnt="11"/>
      <dgm:spPr/>
    </dgm:pt>
    <dgm:pt modelId="{C0604A47-C1F6-504B-B3FB-71123DD6692F}" type="pres">
      <dgm:prSet presAssocID="{420B3673-BADC-479E-8DBD-5775B62850C1}" presName="vert1" presStyleCnt="0"/>
      <dgm:spPr/>
    </dgm:pt>
    <dgm:pt modelId="{DB05413E-4B6D-7948-B3C9-F8064B42732C}" type="pres">
      <dgm:prSet presAssocID="{011174AD-9726-4B69-B419-314024C22A1A}" presName="thickLine" presStyleLbl="alignNode1" presStyleIdx="1" presStyleCnt="11"/>
      <dgm:spPr/>
    </dgm:pt>
    <dgm:pt modelId="{E70C3165-50D6-D347-AB54-912D7336EB76}" type="pres">
      <dgm:prSet presAssocID="{011174AD-9726-4B69-B419-314024C22A1A}" presName="horz1" presStyleCnt="0"/>
      <dgm:spPr/>
    </dgm:pt>
    <dgm:pt modelId="{17A97F67-733D-6342-8438-0394D7EFFAF9}" type="pres">
      <dgm:prSet presAssocID="{011174AD-9726-4B69-B419-314024C22A1A}" presName="tx1" presStyleLbl="revTx" presStyleIdx="1" presStyleCnt="11"/>
      <dgm:spPr/>
    </dgm:pt>
    <dgm:pt modelId="{00AF0E87-71A6-E34F-BE5A-9E69E27907A0}" type="pres">
      <dgm:prSet presAssocID="{011174AD-9726-4B69-B419-314024C22A1A}" presName="vert1" presStyleCnt="0"/>
      <dgm:spPr/>
    </dgm:pt>
    <dgm:pt modelId="{EABF03C8-4750-FA4D-840B-51A7EC39373D}" type="pres">
      <dgm:prSet presAssocID="{840D8072-4793-4C65-A91F-69E05AA9C3C2}" presName="thickLine" presStyleLbl="alignNode1" presStyleIdx="2" presStyleCnt="11"/>
      <dgm:spPr/>
    </dgm:pt>
    <dgm:pt modelId="{C2455C07-E4A7-CD45-96A5-A77426FAF518}" type="pres">
      <dgm:prSet presAssocID="{840D8072-4793-4C65-A91F-69E05AA9C3C2}" presName="horz1" presStyleCnt="0"/>
      <dgm:spPr/>
    </dgm:pt>
    <dgm:pt modelId="{FF2799BE-4E9D-8B4F-85A1-E28BA873700A}" type="pres">
      <dgm:prSet presAssocID="{840D8072-4793-4C65-A91F-69E05AA9C3C2}" presName="tx1" presStyleLbl="revTx" presStyleIdx="2" presStyleCnt="11"/>
      <dgm:spPr/>
    </dgm:pt>
    <dgm:pt modelId="{77595600-86C3-144A-9D90-A5D832A0D450}" type="pres">
      <dgm:prSet presAssocID="{840D8072-4793-4C65-A91F-69E05AA9C3C2}" presName="vert1" presStyleCnt="0"/>
      <dgm:spPr/>
    </dgm:pt>
    <dgm:pt modelId="{D03037D1-9941-FA46-B027-EE3658EFCC34}" type="pres">
      <dgm:prSet presAssocID="{48B05112-437C-44BB-B1EF-80A0E8291F43}" presName="thickLine" presStyleLbl="alignNode1" presStyleIdx="3" presStyleCnt="11"/>
      <dgm:spPr/>
    </dgm:pt>
    <dgm:pt modelId="{F1D231F4-C140-114D-9950-851296FB3C2A}" type="pres">
      <dgm:prSet presAssocID="{48B05112-437C-44BB-B1EF-80A0E8291F43}" presName="horz1" presStyleCnt="0"/>
      <dgm:spPr/>
    </dgm:pt>
    <dgm:pt modelId="{32AB4633-47FF-9046-9883-1C564FCA1CEC}" type="pres">
      <dgm:prSet presAssocID="{48B05112-437C-44BB-B1EF-80A0E8291F43}" presName="tx1" presStyleLbl="revTx" presStyleIdx="3" presStyleCnt="11"/>
      <dgm:spPr/>
    </dgm:pt>
    <dgm:pt modelId="{9E56EEBC-D383-FD4A-9D6F-65B6D9D7E5C8}" type="pres">
      <dgm:prSet presAssocID="{48B05112-437C-44BB-B1EF-80A0E8291F43}" presName="vert1" presStyleCnt="0"/>
      <dgm:spPr/>
    </dgm:pt>
    <dgm:pt modelId="{85F6D8CF-34D7-444E-B341-6A0FA8CD405B}" type="pres">
      <dgm:prSet presAssocID="{FCD2080B-217C-4E90-A644-C98741FFF8C7}" presName="thickLine" presStyleLbl="alignNode1" presStyleIdx="4" presStyleCnt="11"/>
      <dgm:spPr/>
    </dgm:pt>
    <dgm:pt modelId="{4E96160B-BC1D-4A45-9A74-C9D81A94750A}" type="pres">
      <dgm:prSet presAssocID="{FCD2080B-217C-4E90-A644-C98741FFF8C7}" presName="horz1" presStyleCnt="0"/>
      <dgm:spPr/>
    </dgm:pt>
    <dgm:pt modelId="{D0321AB7-5278-704B-A5DD-29C2467F2126}" type="pres">
      <dgm:prSet presAssocID="{FCD2080B-217C-4E90-A644-C98741FFF8C7}" presName="tx1" presStyleLbl="revTx" presStyleIdx="4" presStyleCnt="11"/>
      <dgm:spPr/>
    </dgm:pt>
    <dgm:pt modelId="{54401771-0C79-5442-9EC9-3550DBB1448B}" type="pres">
      <dgm:prSet presAssocID="{FCD2080B-217C-4E90-A644-C98741FFF8C7}" presName="vert1" presStyleCnt="0"/>
      <dgm:spPr/>
    </dgm:pt>
    <dgm:pt modelId="{CC394C28-04C2-F342-92C1-7CA48E7A0266}" type="pres">
      <dgm:prSet presAssocID="{C7C98DD0-2534-4456-A7CC-6A1E7F6EE2F7}" presName="thickLine" presStyleLbl="alignNode1" presStyleIdx="5" presStyleCnt="11"/>
      <dgm:spPr/>
    </dgm:pt>
    <dgm:pt modelId="{34F862FB-D9CB-B848-A0DA-F0D81967F0C2}" type="pres">
      <dgm:prSet presAssocID="{C7C98DD0-2534-4456-A7CC-6A1E7F6EE2F7}" presName="horz1" presStyleCnt="0"/>
      <dgm:spPr/>
    </dgm:pt>
    <dgm:pt modelId="{9E4BF125-B566-9E4F-AAE0-7BB0A42496FE}" type="pres">
      <dgm:prSet presAssocID="{C7C98DD0-2534-4456-A7CC-6A1E7F6EE2F7}" presName="tx1" presStyleLbl="revTx" presStyleIdx="5" presStyleCnt="11"/>
      <dgm:spPr/>
    </dgm:pt>
    <dgm:pt modelId="{0366428F-C7A9-7D4E-8008-79F142B22748}" type="pres">
      <dgm:prSet presAssocID="{C7C98DD0-2534-4456-A7CC-6A1E7F6EE2F7}" presName="vert1" presStyleCnt="0"/>
      <dgm:spPr/>
    </dgm:pt>
    <dgm:pt modelId="{5092F773-9550-8E44-89C9-348526CB8FCB}" type="pres">
      <dgm:prSet presAssocID="{75783E25-405D-49A7-B51E-D9B5DF4E5F74}" presName="thickLine" presStyleLbl="alignNode1" presStyleIdx="6" presStyleCnt="11"/>
      <dgm:spPr/>
    </dgm:pt>
    <dgm:pt modelId="{9D658629-B089-B446-836E-889F347B5F78}" type="pres">
      <dgm:prSet presAssocID="{75783E25-405D-49A7-B51E-D9B5DF4E5F74}" presName="horz1" presStyleCnt="0"/>
      <dgm:spPr/>
    </dgm:pt>
    <dgm:pt modelId="{3A66C96B-5E4E-8549-A4AB-A9B6E23244D2}" type="pres">
      <dgm:prSet presAssocID="{75783E25-405D-49A7-B51E-D9B5DF4E5F74}" presName="tx1" presStyleLbl="revTx" presStyleIdx="6" presStyleCnt="11"/>
      <dgm:spPr/>
    </dgm:pt>
    <dgm:pt modelId="{859C1AA3-4545-8848-A2DD-16E8D66BB28A}" type="pres">
      <dgm:prSet presAssocID="{75783E25-405D-49A7-B51E-D9B5DF4E5F74}" presName="vert1" presStyleCnt="0"/>
      <dgm:spPr/>
    </dgm:pt>
    <dgm:pt modelId="{86580F9E-BC11-6347-8309-EF99E721044A}" type="pres">
      <dgm:prSet presAssocID="{3877E5B5-FD67-45FC-BDDF-4B928E6B0C6C}" presName="thickLine" presStyleLbl="alignNode1" presStyleIdx="7" presStyleCnt="11"/>
      <dgm:spPr/>
    </dgm:pt>
    <dgm:pt modelId="{D3591EC6-3BBE-6348-83C6-2E3F0C9691AF}" type="pres">
      <dgm:prSet presAssocID="{3877E5B5-FD67-45FC-BDDF-4B928E6B0C6C}" presName="horz1" presStyleCnt="0"/>
      <dgm:spPr/>
    </dgm:pt>
    <dgm:pt modelId="{70689A15-D80D-C546-8312-3B039801B116}" type="pres">
      <dgm:prSet presAssocID="{3877E5B5-FD67-45FC-BDDF-4B928E6B0C6C}" presName="tx1" presStyleLbl="revTx" presStyleIdx="7" presStyleCnt="11"/>
      <dgm:spPr/>
    </dgm:pt>
    <dgm:pt modelId="{EA394370-D8D3-0342-9A15-3F41ED7EFF0D}" type="pres">
      <dgm:prSet presAssocID="{3877E5B5-FD67-45FC-BDDF-4B928E6B0C6C}" presName="vert1" presStyleCnt="0"/>
      <dgm:spPr/>
    </dgm:pt>
    <dgm:pt modelId="{4B962AFD-D426-294D-9137-BE71B7163A51}" type="pres">
      <dgm:prSet presAssocID="{44B3F727-0738-46A6-9EC8-227D06634435}" presName="thickLine" presStyleLbl="alignNode1" presStyleIdx="8" presStyleCnt="11"/>
      <dgm:spPr/>
    </dgm:pt>
    <dgm:pt modelId="{F47BCA79-C746-9440-B65E-2AF61DCD5CA0}" type="pres">
      <dgm:prSet presAssocID="{44B3F727-0738-46A6-9EC8-227D06634435}" presName="horz1" presStyleCnt="0"/>
      <dgm:spPr/>
    </dgm:pt>
    <dgm:pt modelId="{22094F2A-0295-6E40-9D0A-5F9C52E8A96B}" type="pres">
      <dgm:prSet presAssocID="{44B3F727-0738-46A6-9EC8-227D06634435}" presName="tx1" presStyleLbl="revTx" presStyleIdx="8" presStyleCnt="11"/>
      <dgm:spPr/>
    </dgm:pt>
    <dgm:pt modelId="{0B9A66D1-CA8B-FD49-83F6-2E3E463EC086}" type="pres">
      <dgm:prSet presAssocID="{44B3F727-0738-46A6-9EC8-227D06634435}" presName="vert1" presStyleCnt="0"/>
      <dgm:spPr/>
    </dgm:pt>
    <dgm:pt modelId="{FE32543A-5713-4243-BDB3-9E2197C1F0A6}" type="pres">
      <dgm:prSet presAssocID="{E15B4B2F-8CE0-42C9-B30A-992CD61D881E}" presName="thickLine" presStyleLbl="alignNode1" presStyleIdx="9" presStyleCnt="11"/>
      <dgm:spPr/>
    </dgm:pt>
    <dgm:pt modelId="{91F174DC-16A2-8744-BADE-B7C22199BCFA}" type="pres">
      <dgm:prSet presAssocID="{E15B4B2F-8CE0-42C9-B30A-992CD61D881E}" presName="horz1" presStyleCnt="0"/>
      <dgm:spPr/>
    </dgm:pt>
    <dgm:pt modelId="{128D076E-C6AD-5848-96A8-B82D313DDB03}" type="pres">
      <dgm:prSet presAssocID="{E15B4B2F-8CE0-42C9-B30A-992CD61D881E}" presName="tx1" presStyleLbl="revTx" presStyleIdx="9" presStyleCnt="11"/>
      <dgm:spPr/>
    </dgm:pt>
    <dgm:pt modelId="{11C309C5-79EA-524E-9F93-06537357B742}" type="pres">
      <dgm:prSet presAssocID="{E15B4B2F-8CE0-42C9-B30A-992CD61D881E}" presName="vert1" presStyleCnt="0"/>
      <dgm:spPr/>
    </dgm:pt>
    <dgm:pt modelId="{2A956123-D76F-1B4D-817E-7987AB336D9C}" type="pres">
      <dgm:prSet presAssocID="{01A20262-DB80-4F82-AC04-D501379322F9}" presName="thickLine" presStyleLbl="alignNode1" presStyleIdx="10" presStyleCnt="11"/>
      <dgm:spPr/>
    </dgm:pt>
    <dgm:pt modelId="{CB28FA5F-0AE8-114B-8E64-49095D6B3047}" type="pres">
      <dgm:prSet presAssocID="{01A20262-DB80-4F82-AC04-D501379322F9}" presName="horz1" presStyleCnt="0"/>
      <dgm:spPr/>
    </dgm:pt>
    <dgm:pt modelId="{21AB274A-EA3B-D140-A0F1-0837E661A51F}" type="pres">
      <dgm:prSet presAssocID="{01A20262-DB80-4F82-AC04-D501379322F9}" presName="tx1" presStyleLbl="revTx" presStyleIdx="10" presStyleCnt="11"/>
      <dgm:spPr/>
    </dgm:pt>
    <dgm:pt modelId="{5A597780-F454-9349-90FE-2A3C1FEA23CE}" type="pres">
      <dgm:prSet presAssocID="{01A20262-DB80-4F82-AC04-D501379322F9}" presName="vert1" presStyleCnt="0"/>
      <dgm:spPr/>
    </dgm:pt>
  </dgm:ptLst>
  <dgm:cxnLst>
    <dgm:cxn modelId="{DC0E380A-646B-AA40-9FD5-15028CBBA2DB}" type="presOf" srcId="{840D8072-4793-4C65-A91F-69E05AA9C3C2}" destId="{FF2799BE-4E9D-8B4F-85A1-E28BA873700A}" srcOrd="0" destOrd="0" presId="urn:microsoft.com/office/officeart/2008/layout/LinedList"/>
    <dgm:cxn modelId="{417B5D2A-3ED1-4211-8B81-F07E65F74B00}" srcId="{E4F0AFCD-9226-4DD5-8587-E5B586F71AD3}" destId="{420B3673-BADC-479E-8DBD-5775B62850C1}" srcOrd="0" destOrd="0" parTransId="{F556DC54-0E04-4293-9417-A580A035B9A6}" sibTransId="{8B58F0B2-63A6-4A70-8E40-BED252C10780}"/>
    <dgm:cxn modelId="{1B19342C-9426-460D-A6CE-98E59722FDD7}" srcId="{E4F0AFCD-9226-4DD5-8587-E5B586F71AD3}" destId="{011174AD-9726-4B69-B419-314024C22A1A}" srcOrd="1" destOrd="0" parTransId="{C03076EF-A4B0-41A7-9470-0F6B75791BBE}" sibTransId="{694805DD-FCFA-444C-A584-A4DD79F885A4}"/>
    <dgm:cxn modelId="{30D2E738-E988-4734-9D49-C0A82095D4E6}" srcId="{E4F0AFCD-9226-4DD5-8587-E5B586F71AD3}" destId="{C7C98DD0-2534-4456-A7CC-6A1E7F6EE2F7}" srcOrd="5" destOrd="0" parTransId="{5780BB05-03F4-4A89-8A17-CD2FE8911B28}" sibTransId="{9E5167A6-0120-4D49-AA58-42E8979A58E6}"/>
    <dgm:cxn modelId="{E853EE3B-5B29-4AF6-8590-A4C11CA4D0A0}" srcId="{E4F0AFCD-9226-4DD5-8587-E5B586F71AD3}" destId="{48B05112-437C-44BB-B1EF-80A0E8291F43}" srcOrd="3" destOrd="0" parTransId="{44E05C8E-132E-4584-B307-E2369F15618B}" sibTransId="{10B57C52-03EA-42AE-B930-2A1357968025}"/>
    <dgm:cxn modelId="{4B0FBD3F-B0C2-BD42-A9AA-7725298FCF3D}" type="presOf" srcId="{3877E5B5-FD67-45FC-BDDF-4B928E6B0C6C}" destId="{70689A15-D80D-C546-8312-3B039801B116}" srcOrd="0" destOrd="0" presId="urn:microsoft.com/office/officeart/2008/layout/LinedList"/>
    <dgm:cxn modelId="{F05F435C-BD47-4690-9709-369CC7E417A3}" srcId="{E4F0AFCD-9226-4DD5-8587-E5B586F71AD3}" destId="{75783E25-405D-49A7-B51E-D9B5DF4E5F74}" srcOrd="6" destOrd="0" parTransId="{AEC122FA-B2BF-447A-88D0-639AA1250BA5}" sibTransId="{B930FA17-1A9B-4AB8-95D2-E9BDC307A2D7}"/>
    <dgm:cxn modelId="{15A5CB68-F605-E246-9F94-C196ECE71417}" type="presOf" srcId="{C7C98DD0-2534-4456-A7CC-6A1E7F6EE2F7}" destId="{9E4BF125-B566-9E4F-AAE0-7BB0A42496FE}" srcOrd="0" destOrd="0" presId="urn:microsoft.com/office/officeart/2008/layout/LinedList"/>
    <dgm:cxn modelId="{482BD352-00D6-4FBC-B2A2-98FB4A24F5DF}" srcId="{E4F0AFCD-9226-4DD5-8587-E5B586F71AD3}" destId="{840D8072-4793-4C65-A91F-69E05AA9C3C2}" srcOrd="2" destOrd="0" parTransId="{C4545247-B1AB-4C49-AD44-D3155D8AA147}" sibTransId="{DA1D9E24-8AD3-44FE-9607-DE36198ACDBB}"/>
    <dgm:cxn modelId="{DF4BA456-D04C-4464-A8C6-90848AC7E433}" srcId="{E4F0AFCD-9226-4DD5-8587-E5B586F71AD3}" destId="{E15B4B2F-8CE0-42C9-B30A-992CD61D881E}" srcOrd="9" destOrd="0" parTransId="{D37B8AA8-B0D7-49D2-8E92-27658030EC68}" sibTransId="{A6847BD6-CAB6-45F9-AC09-DD095D486600}"/>
    <dgm:cxn modelId="{1B2DF578-3FEC-6540-9416-1B5B22406647}" type="presOf" srcId="{420B3673-BADC-479E-8DBD-5775B62850C1}" destId="{4200C4DB-A9E0-3541-B1D8-332992EFEF1D}" srcOrd="0" destOrd="0" presId="urn:microsoft.com/office/officeart/2008/layout/LinedList"/>
    <dgm:cxn modelId="{D7215959-1C75-F244-8577-6CBED31D16A8}" type="presOf" srcId="{75783E25-405D-49A7-B51E-D9B5DF4E5F74}" destId="{3A66C96B-5E4E-8549-A4AB-A9B6E23244D2}" srcOrd="0" destOrd="0" presId="urn:microsoft.com/office/officeart/2008/layout/LinedList"/>
    <dgm:cxn modelId="{B2E04681-D964-4F98-97E3-60C4285C0A13}" srcId="{E4F0AFCD-9226-4DD5-8587-E5B586F71AD3}" destId="{FCD2080B-217C-4E90-A644-C98741FFF8C7}" srcOrd="4" destOrd="0" parTransId="{9F53D343-1C2B-4669-B4B4-8AFDB3E8B0C2}" sibTransId="{C1B0238E-B6BE-4E23-8BF6-A2B9D04F4D91}"/>
    <dgm:cxn modelId="{D0A08B88-E063-5043-AD53-CBDE914FB1E7}" type="presOf" srcId="{FCD2080B-217C-4E90-A644-C98741FFF8C7}" destId="{D0321AB7-5278-704B-A5DD-29C2467F2126}" srcOrd="0" destOrd="0" presId="urn:microsoft.com/office/officeart/2008/layout/LinedList"/>
    <dgm:cxn modelId="{B13F15A4-29E4-B341-876D-3D68BB155E50}" type="presOf" srcId="{48B05112-437C-44BB-B1EF-80A0E8291F43}" destId="{32AB4633-47FF-9046-9883-1C564FCA1CEC}" srcOrd="0" destOrd="0" presId="urn:microsoft.com/office/officeart/2008/layout/LinedList"/>
    <dgm:cxn modelId="{BB427DAE-D89F-4E4F-8D76-08E72D12D710}" srcId="{E4F0AFCD-9226-4DD5-8587-E5B586F71AD3}" destId="{01A20262-DB80-4F82-AC04-D501379322F9}" srcOrd="10" destOrd="0" parTransId="{D21AC106-AC7E-45F9-9E13-9CB1695B836F}" sibTransId="{99464BAB-A0DA-43EC-AB6A-24EEB92BA0FC}"/>
    <dgm:cxn modelId="{1D322AB3-74C9-42D4-8386-E98B7610AE6B}" srcId="{E4F0AFCD-9226-4DD5-8587-E5B586F71AD3}" destId="{3877E5B5-FD67-45FC-BDDF-4B928E6B0C6C}" srcOrd="7" destOrd="0" parTransId="{D0A12831-7600-4C71-B385-89145FFC6E67}" sibTransId="{9C472D6E-AC6C-4DA1-817A-D12A1DF52DF4}"/>
    <dgm:cxn modelId="{DE9190C9-341B-2D47-904A-B9816308C069}" type="presOf" srcId="{E15B4B2F-8CE0-42C9-B30A-992CD61D881E}" destId="{128D076E-C6AD-5848-96A8-B82D313DDB03}" srcOrd="0" destOrd="0" presId="urn:microsoft.com/office/officeart/2008/layout/LinedList"/>
    <dgm:cxn modelId="{654830DD-D27C-2440-A978-EA33B85111B3}" type="presOf" srcId="{011174AD-9726-4B69-B419-314024C22A1A}" destId="{17A97F67-733D-6342-8438-0394D7EFFAF9}" srcOrd="0" destOrd="0" presId="urn:microsoft.com/office/officeart/2008/layout/LinedList"/>
    <dgm:cxn modelId="{ED7430DD-BC0B-409C-AA9A-1036DCAEC511}" srcId="{E4F0AFCD-9226-4DD5-8587-E5B586F71AD3}" destId="{44B3F727-0738-46A6-9EC8-227D06634435}" srcOrd="8" destOrd="0" parTransId="{8175CF15-2C52-4C81-9DF1-3F6F46FE816C}" sibTransId="{4C8739C0-2E1B-4C7A-B307-53018D252172}"/>
    <dgm:cxn modelId="{327F75E9-124F-2B4B-B1A8-5C5350511753}" type="presOf" srcId="{E4F0AFCD-9226-4DD5-8587-E5B586F71AD3}" destId="{5662D2D8-81F3-8942-ABC0-5045231529A9}" srcOrd="0" destOrd="0" presId="urn:microsoft.com/office/officeart/2008/layout/LinedList"/>
    <dgm:cxn modelId="{6DE93FF2-9F52-B848-BDA0-B1A19FDB4EA2}" type="presOf" srcId="{01A20262-DB80-4F82-AC04-D501379322F9}" destId="{21AB274A-EA3B-D140-A0F1-0837E661A51F}" srcOrd="0" destOrd="0" presId="urn:microsoft.com/office/officeart/2008/layout/LinedList"/>
    <dgm:cxn modelId="{32FC3DFA-D48F-E549-AB36-14BC59827725}" type="presOf" srcId="{44B3F727-0738-46A6-9EC8-227D06634435}" destId="{22094F2A-0295-6E40-9D0A-5F9C52E8A96B}" srcOrd="0" destOrd="0" presId="urn:microsoft.com/office/officeart/2008/layout/LinedList"/>
    <dgm:cxn modelId="{BB6795E6-9542-6548-AA47-E0EDC87DF74F}" type="presParOf" srcId="{5662D2D8-81F3-8942-ABC0-5045231529A9}" destId="{B257E0C6-7922-3A42-B7FE-D109ED874F22}" srcOrd="0" destOrd="0" presId="urn:microsoft.com/office/officeart/2008/layout/LinedList"/>
    <dgm:cxn modelId="{D017426B-556C-D04F-A4AF-17DBF12DE563}" type="presParOf" srcId="{5662D2D8-81F3-8942-ABC0-5045231529A9}" destId="{3D97C381-D7EF-AC46-B804-7D3624483C1D}" srcOrd="1" destOrd="0" presId="urn:microsoft.com/office/officeart/2008/layout/LinedList"/>
    <dgm:cxn modelId="{A03E80F9-A544-8B4C-9983-7EB74650139B}" type="presParOf" srcId="{3D97C381-D7EF-AC46-B804-7D3624483C1D}" destId="{4200C4DB-A9E0-3541-B1D8-332992EFEF1D}" srcOrd="0" destOrd="0" presId="urn:microsoft.com/office/officeart/2008/layout/LinedList"/>
    <dgm:cxn modelId="{2C3115D2-016A-5E42-B8B2-40BDAB283A14}" type="presParOf" srcId="{3D97C381-D7EF-AC46-B804-7D3624483C1D}" destId="{C0604A47-C1F6-504B-B3FB-71123DD6692F}" srcOrd="1" destOrd="0" presId="urn:microsoft.com/office/officeart/2008/layout/LinedList"/>
    <dgm:cxn modelId="{56C45F8C-3A03-3245-B46E-D82DF9B011C6}" type="presParOf" srcId="{5662D2D8-81F3-8942-ABC0-5045231529A9}" destId="{DB05413E-4B6D-7948-B3C9-F8064B42732C}" srcOrd="2" destOrd="0" presId="urn:microsoft.com/office/officeart/2008/layout/LinedList"/>
    <dgm:cxn modelId="{01DF6DF2-FE42-CF47-8640-68B249552D9F}" type="presParOf" srcId="{5662D2D8-81F3-8942-ABC0-5045231529A9}" destId="{E70C3165-50D6-D347-AB54-912D7336EB76}" srcOrd="3" destOrd="0" presId="urn:microsoft.com/office/officeart/2008/layout/LinedList"/>
    <dgm:cxn modelId="{A7A89021-7BF3-3B4E-8B9A-37463F46C3F1}" type="presParOf" srcId="{E70C3165-50D6-D347-AB54-912D7336EB76}" destId="{17A97F67-733D-6342-8438-0394D7EFFAF9}" srcOrd="0" destOrd="0" presId="urn:microsoft.com/office/officeart/2008/layout/LinedList"/>
    <dgm:cxn modelId="{2F53DA8D-057D-BE49-9EB2-0CA5D8830788}" type="presParOf" srcId="{E70C3165-50D6-D347-AB54-912D7336EB76}" destId="{00AF0E87-71A6-E34F-BE5A-9E69E27907A0}" srcOrd="1" destOrd="0" presId="urn:microsoft.com/office/officeart/2008/layout/LinedList"/>
    <dgm:cxn modelId="{F4FF3F25-16F3-7043-8EE9-39B124BD59C2}" type="presParOf" srcId="{5662D2D8-81F3-8942-ABC0-5045231529A9}" destId="{EABF03C8-4750-FA4D-840B-51A7EC39373D}" srcOrd="4" destOrd="0" presId="urn:microsoft.com/office/officeart/2008/layout/LinedList"/>
    <dgm:cxn modelId="{664FC3D3-4E8A-644C-8037-07052E42DA0A}" type="presParOf" srcId="{5662D2D8-81F3-8942-ABC0-5045231529A9}" destId="{C2455C07-E4A7-CD45-96A5-A77426FAF518}" srcOrd="5" destOrd="0" presId="urn:microsoft.com/office/officeart/2008/layout/LinedList"/>
    <dgm:cxn modelId="{9A7D94F0-ADB8-504C-805E-FA94662DC76C}" type="presParOf" srcId="{C2455C07-E4A7-CD45-96A5-A77426FAF518}" destId="{FF2799BE-4E9D-8B4F-85A1-E28BA873700A}" srcOrd="0" destOrd="0" presId="urn:microsoft.com/office/officeart/2008/layout/LinedList"/>
    <dgm:cxn modelId="{C5C00782-EFC4-D54E-A73D-8124127EF852}" type="presParOf" srcId="{C2455C07-E4A7-CD45-96A5-A77426FAF518}" destId="{77595600-86C3-144A-9D90-A5D832A0D450}" srcOrd="1" destOrd="0" presId="urn:microsoft.com/office/officeart/2008/layout/LinedList"/>
    <dgm:cxn modelId="{9D2C7794-86A2-414C-BD6E-5278A4D7B5E8}" type="presParOf" srcId="{5662D2D8-81F3-8942-ABC0-5045231529A9}" destId="{D03037D1-9941-FA46-B027-EE3658EFCC34}" srcOrd="6" destOrd="0" presId="urn:microsoft.com/office/officeart/2008/layout/LinedList"/>
    <dgm:cxn modelId="{9CA07DA5-AD7F-B048-B7F8-EBCE4E42D088}" type="presParOf" srcId="{5662D2D8-81F3-8942-ABC0-5045231529A9}" destId="{F1D231F4-C140-114D-9950-851296FB3C2A}" srcOrd="7" destOrd="0" presId="urn:microsoft.com/office/officeart/2008/layout/LinedList"/>
    <dgm:cxn modelId="{16093B60-8522-554D-850F-F844A480F89D}" type="presParOf" srcId="{F1D231F4-C140-114D-9950-851296FB3C2A}" destId="{32AB4633-47FF-9046-9883-1C564FCA1CEC}" srcOrd="0" destOrd="0" presId="urn:microsoft.com/office/officeart/2008/layout/LinedList"/>
    <dgm:cxn modelId="{F2679DCB-48A7-884D-AD2B-625385B0B000}" type="presParOf" srcId="{F1D231F4-C140-114D-9950-851296FB3C2A}" destId="{9E56EEBC-D383-FD4A-9D6F-65B6D9D7E5C8}" srcOrd="1" destOrd="0" presId="urn:microsoft.com/office/officeart/2008/layout/LinedList"/>
    <dgm:cxn modelId="{3ADBD8CE-2397-3C4A-AF1A-FF0532CCB635}" type="presParOf" srcId="{5662D2D8-81F3-8942-ABC0-5045231529A9}" destId="{85F6D8CF-34D7-444E-B341-6A0FA8CD405B}" srcOrd="8" destOrd="0" presId="urn:microsoft.com/office/officeart/2008/layout/LinedList"/>
    <dgm:cxn modelId="{3D9E23F8-13B9-324A-BE40-D44BB0FD684B}" type="presParOf" srcId="{5662D2D8-81F3-8942-ABC0-5045231529A9}" destId="{4E96160B-BC1D-4A45-9A74-C9D81A94750A}" srcOrd="9" destOrd="0" presId="urn:microsoft.com/office/officeart/2008/layout/LinedList"/>
    <dgm:cxn modelId="{8BBE6EDF-9352-AE47-A4F0-5A1F2141A611}" type="presParOf" srcId="{4E96160B-BC1D-4A45-9A74-C9D81A94750A}" destId="{D0321AB7-5278-704B-A5DD-29C2467F2126}" srcOrd="0" destOrd="0" presId="urn:microsoft.com/office/officeart/2008/layout/LinedList"/>
    <dgm:cxn modelId="{329AB685-4DA0-054C-AE63-955C246BB756}" type="presParOf" srcId="{4E96160B-BC1D-4A45-9A74-C9D81A94750A}" destId="{54401771-0C79-5442-9EC9-3550DBB1448B}" srcOrd="1" destOrd="0" presId="urn:microsoft.com/office/officeart/2008/layout/LinedList"/>
    <dgm:cxn modelId="{14E5DE4F-1755-9849-9E38-411CD6FE21F9}" type="presParOf" srcId="{5662D2D8-81F3-8942-ABC0-5045231529A9}" destId="{CC394C28-04C2-F342-92C1-7CA48E7A0266}" srcOrd="10" destOrd="0" presId="urn:microsoft.com/office/officeart/2008/layout/LinedList"/>
    <dgm:cxn modelId="{4FB1A109-4B3B-694A-AAEB-7AF96704DC6D}" type="presParOf" srcId="{5662D2D8-81F3-8942-ABC0-5045231529A9}" destId="{34F862FB-D9CB-B848-A0DA-F0D81967F0C2}" srcOrd="11" destOrd="0" presId="urn:microsoft.com/office/officeart/2008/layout/LinedList"/>
    <dgm:cxn modelId="{92CA0F58-E695-E543-A83B-6F07AC89526E}" type="presParOf" srcId="{34F862FB-D9CB-B848-A0DA-F0D81967F0C2}" destId="{9E4BF125-B566-9E4F-AAE0-7BB0A42496FE}" srcOrd="0" destOrd="0" presId="urn:microsoft.com/office/officeart/2008/layout/LinedList"/>
    <dgm:cxn modelId="{DECE55DB-2B3C-5E4C-8522-DE90D6D23C4A}" type="presParOf" srcId="{34F862FB-D9CB-B848-A0DA-F0D81967F0C2}" destId="{0366428F-C7A9-7D4E-8008-79F142B22748}" srcOrd="1" destOrd="0" presId="urn:microsoft.com/office/officeart/2008/layout/LinedList"/>
    <dgm:cxn modelId="{CFA4065C-9B4A-0B4E-BA57-02D8EC9FD26B}" type="presParOf" srcId="{5662D2D8-81F3-8942-ABC0-5045231529A9}" destId="{5092F773-9550-8E44-89C9-348526CB8FCB}" srcOrd="12" destOrd="0" presId="urn:microsoft.com/office/officeart/2008/layout/LinedList"/>
    <dgm:cxn modelId="{0B792BB2-597A-8E49-BA54-D711676E1383}" type="presParOf" srcId="{5662D2D8-81F3-8942-ABC0-5045231529A9}" destId="{9D658629-B089-B446-836E-889F347B5F78}" srcOrd="13" destOrd="0" presId="urn:microsoft.com/office/officeart/2008/layout/LinedList"/>
    <dgm:cxn modelId="{C4A3BF75-62F2-4C43-9D6F-7C68ED13DAD2}" type="presParOf" srcId="{9D658629-B089-B446-836E-889F347B5F78}" destId="{3A66C96B-5E4E-8549-A4AB-A9B6E23244D2}" srcOrd="0" destOrd="0" presId="urn:microsoft.com/office/officeart/2008/layout/LinedList"/>
    <dgm:cxn modelId="{875F5667-6906-B642-8C27-EBD4009A9EA0}" type="presParOf" srcId="{9D658629-B089-B446-836E-889F347B5F78}" destId="{859C1AA3-4545-8848-A2DD-16E8D66BB28A}" srcOrd="1" destOrd="0" presId="urn:microsoft.com/office/officeart/2008/layout/LinedList"/>
    <dgm:cxn modelId="{CED89A73-F8AA-354A-941C-FD04F228AA03}" type="presParOf" srcId="{5662D2D8-81F3-8942-ABC0-5045231529A9}" destId="{86580F9E-BC11-6347-8309-EF99E721044A}" srcOrd="14" destOrd="0" presId="urn:microsoft.com/office/officeart/2008/layout/LinedList"/>
    <dgm:cxn modelId="{408B43DB-2A52-F341-B41C-AEA0D1863AC0}" type="presParOf" srcId="{5662D2D8-81F3-8942-ABC0-5045231529A9}" destId="{D3591EC6-3BBE-6348-83C6-2E3F0C9691AF}" srcOrd="15" destOrd="0" presId="urn:microsoft.com/office/officeart/2008/layout/LinedList"/>
    <dgm:cxn modelId="{8D06AFB6-72B9-5347-B82D-E7C10DD26C0D}" type="presParOf" srcId="{D3591EC6-3BBE-6348-83C6-2E3F0C9691AF}" destId="{70689A15-D80D-C546-8312-3B039801B116}" srcOrd="0" destOrd="0" presId="urn:microsoft.com/office/officeart/2008/layout/LinedList"/>
    <dgm:cxn modelId="{4E609E5D-230F-854F-8297-4BAF6BCC9C77}" type="presParOf" srcId="{D3591EC6-3BBE-6348-83C6-2E3F0C9691AF}" destId="{EA394370-D8D3-0342-9A15-3F41ED7EFF0D}" srcOrd="1" destOrd="0" presId="urn:microsoft.com/office/officeart/2008/layout/LinedList"/>
    <dgm:cxn modelId="{9E9132C1-CD40-AD49-AA84-741D55A34E0C}" type="presParOf" srcId="{5662D2D8-81F3-8942-ABC0-5045231529A9}" destId="{4B962AFD-D426-294D-9137-BE71B7163A51}" srcOrd="16" destOrd="0" presId="urn:microsoft.com/office/officeart/2008/layout/LinedList"/>
    <dgm:cxn modelId="{1ABD19FD-3CE5-FE4B-8D05-624DDA17AE3D}" type="presParOf" srcId="{5662D2D8-81F3-8942-ABC0-5045231529A9}" destId="{F47BCA79-C746-9440-B65E-2AF61DCD5CA0}" srcOrd="17" destOrd="0" presId="urn:microsoft.com/office/officeart/2008/layout/LinedList"/>
    <dgm:cxn modelId="{7FAB2311-9960-124A-8569-12C647742282}" type="presParOf" srcId="{F47BCA79-C746-9440-B65E-2AF61DCD5CA0}" destId="{22094F2A-0295-6E40-9D0A-5F9C52E8A96B}" srcOrd="0" destOrd="0" presId="urn:microsoft.com/office/officeart/2008/layout/LinedList"/>
    <dgm:cxn modelId="{15065C85-5019-7E42-BDEC-F05D7C38CFA3}" type="presParOf" srcId="{F47BCA79-C746-9440-B65E-2AF61DCD5CA0}" destId="{0B9A66D1-CA8B-FD49-83F6-2E3E463EC086}" srcOrd="1" destOrd="0" presId="urn:microsoft.com/office/officeart/2008/layout/LinedList"/>
    <dgm:cxn modelId="{A5364B54-6C20-8B4A-8956-DBCAC370FCDB}" type="presParOf" srcId="{5662D2D8-81F3-8942-ABC0-5045231529A9}" destId="{FE32543A-5713-4243-BDB3-9E2197C1F0A6}" srcOrd="18" destOrd="0" presId="urn:microsoft.com/office/officeart/2008/layout/LinedList"/>
    <dgm:cxn modelId="{3637DC15-0186-0D45-874B-B8FE471D3954}" type="presParOf" srcId="{5662D2D8-81F3-8942-ABC0-5045231529A9}" destId="{91F174DC-16A2-8744-BADE-B7C22199BCFA}" srcOrd="19" destOrd="0" presId="urn:microsoft.com/office/officeart/2008/layout/LinedList"/>
    <dgm:cxn modelId="{CEB9D1C5-60A0-264D-A06D-031F7033D72F}" type="presParOf" srcId="{91F174DC-16A2-8744-BADE-B7C22199BCFA}" destId="{128D076E-C6AD-5848-96A8-B82D313DDB03}" srcOrd="0" destOrd="0" presId="urn:microsoft.com/office/officeart/2008/layout/LinedList"/>
    <dgm:cxn modelId="{5725237C-7478-AE49-B2BF-A8DB90FE4770}" type="presParOf" srcId="{91F174DC-16A2-8744-BADE-B7C22199BCFA}" destId="{11C309C5-79EA-524E-9F93-06537357B742}" srcOrd="1" destOrd="0" presId="urn:microsoft.com/office/officeart/2008/layout/LinedList"/>
    <dgm:cxn modelId="{D9B97010-C170-7645-91BB-13DC93AAC443}" type="presParOf" srcId="{5662D2D8-81F3-8942-ABC0-5045231529A9}" destId="{2A956123-D76F-1B4D-817E-7987AB336D9C}" srcOrd="20" destOrd="0" presId="urn:microsoft.com/office/officeart/2008/layout/LinedList"/>
    <dgm:cxn modelId="{C5F42FAE-5FB6-A245-B8C8-2C6C2901990D}" type="presParOf" srcId="{5662D2D8-81F3-8942-ABC0-5045231529A9}" destId="{CB28FA5F-0AE8-114B-8E64-49095D6B3047}" srcOrd="21" destOrd="0" presId="urn:microsoft.com/office/officeart/2008/layout/LinedList"/>
    <dgm:cxn modelId="{80305AB4-6120-3C40-9FA0-0C72D6B6034B}" type="presParOf" srcId="{CB28FA5F-0AE8-114B-8E64-49095D6B3047}" destId="{21AB274A-EA3B-D140-A0F1-0837E661A51F}" srcOrd="0" destOrd="0" presId="urn:microsoft.com/office/officeart/2008/layout/LinedList"/>
    <dgm:cxn modelId="{9E0F544C-54D4-9E40-AF6D-F03FF9BDB120}" type="presParOf" srcId="{CB28FA5F-0AE8-114B-8E64-49095D6B3047}" destId="{5A597780-F454-9349-90FE-2A3C1FEA23C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7E0C6-7922-3A42-B7FE-D109ED874F22}">
      <dsp:nvSpPr>
        <dsp:cNvPr id="0" name=""/>
        <dsp:cNvSpPr/>
      </dsp:nvSpPr>
      <dsp:spPr>
        <a:xfrm>
          <a:off x="0" y="2449"/>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0C4DB-A9E0-3541-B1D8-332992EFEF1D}">
      <dsp:nvSpPr>
        <dsp:cNvPr id="0" name=""/>
        <dsp:cNvSpPr/>
      </dsp:nvSpPr>
      <dsp:spPr>
        <a:xfrm>
          <a:off x="0" y="2449"/>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dirty="0">
              <a:latin typeface="Mazzard H" pitchFamily="50" charset="0"/>
            </a:rPr>
            <a:t>1. Forumun sosial media hesablarında 3-4 ay müddətində paylaşımlar (+ sponsorlu postlar). Ümumi 120+ post sayı</a:t>
          </a:r>
          <a:endParaRPr lang="en-US" sz="1200" kern="1200" dirty="0">
            <a:latin typeface="Mazzard H" pitchFamily="50" charset="0"/>
          </a:endParaRPr>
        </a:p>
      </dsp:txBody>
      <dsp:txXfrm>
        <a:off x="0" y="2449"/>
        <a:ext cx="7889505" cy="455623"/>
      </dsp:txXfrm>
    </dsp:sp>
    <dsp:sp modelId="{DB05413E-4B6D-7948-B3C9-F8064B42732C}">
      <dsp:nvSpPr>
        <dsp:cNvPr id="0" name=""/>
        <dsp:cNvSpPr/>
      </dsp:nvSpPr>
      <dsp:spPr>
        <a:xfrm>
          <a:off x="0" y="458073"/>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97F67-733D-6342-8438-0394D7EFFAF9}">
      <dsp:nvSpPr>
        <dsp:cNvPr id="0" name=""/>
        <dsp:cNvSpPr/>
      </dsp:nvSpPr>
      <dsp:spPr>
        <a:xfrm>
          <a:off x="0" y="458073"/>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2. Şəhər daxili outdoor reklamı - 6 ədəd video monitor 2 ay boyunca</a:t>
          </a:r>
          <a:endParaRPr lang="en-US" sz="1200" kern="1200">
            <a:latin typeface="Mazzard H" pitchFamily="50" charset="0"/>
          </a:endParaRPr>
        </a:p>
      </dsp:txBody>
      <dsp:txXfrm>
        <a:off x="0" y="458073"/>
        <a:ext cx="7889505" cy="455623"/>
      </dsp:txXfrm>
    </dsp:sp>
    <dsp:sp modelId="{EABF03C8-4750-FA4D-840B-51A7EC39373D}">
      <dsp:nvSpPr>
        <dsp:cNvPr id="0" name=""/>
        <dsp:cNvSpPr/>
      </dsp:nvSpPr>
      <dsp:spPr>
        <a:xfrm>
          <a:off x="0" y="913696"/>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799BE-4E9D-8B4F-85A1-E28BA873700A}">
      <dsp:nvSpPr>
        <dsp:cNvPr id="0" name=""/>
        <dsp:cNvSpPr/>
      </dsp:nvSpPr>
      <dsp:spPr>
        <a:xfrm>
          <a:off x="0" y="913696"/>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3. Radio verilişlərində iştirak – 2 fərqli radio verilişində 3-4 dəfə</a:t>
          </a:r>
          <a:endParaRPr lang="en-US" sz="1200" kern="1200">
            <a:latin typeface="Mazzard H" pitchFamily="50" charset="0"/>
          </a:endParaRPr>
        </a:p>
      </dsp:txBody>
      <dsp:txXfrm>
        <a:off x="0" y="913696"/>
        <a:ext cx="7889505" cy="455623"/>
      </dsp:txXfrm>
    </dsp:sp>
    <dsp:sp modelId="{D03037D1-9941-FA46-B027-EE3658EFCC34}">
      <dsp:nvSpPr>
        <dsp:cNvPr id="0" name=""/>
        <dsp:cNvSpPr/>
      </dsp:nvSpPr>
      <dsp:spPr>
        <a:xfrm>
          <a:off x="0" y="1369320"/>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4633-47FF-9046-9883-1C564FCA1CEC}">
      <dsp:nvSpPr>
        <dsp:cNvPr id="0" name=""/>
        <dsp:cNvSpPr/>
      </dsp:nvSpPr>
      <dsp:spPr>
        <a:xfrm>
          <a:off x="0" y="1369320"/>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dirty="0">
              <a:latin typeface="Mazzard H" pitchFamily="50" charset="0"/>
            </a:rPr>
            <a:t>4. Televiziya verilişlərində iştirak - ən azı 2 tv verilişdə iştirak, tədbir günü xəbərlər proqramında təmsil olunma</a:t>
          </a:r>
          <a:endParaRPr lang="en-US" sz="1200" kern="1200" dirty="0">
            <a:latin typeface="Mazzard H" pitchFamily="50" charset="0"/>
          </a:endParaRPr>
        </a:p>
      </dsp:txBody>
      <dsp:txXfrm>
        <a:off x="0" y="1369320"/>
        <a:ext cx="7889505" cy="455623"/>
      </dsp:txXfrm>
    </dsp:sp>
    <dsp:sp modelId="{85F6D8CF-34D7-444E-B341-6A0FA8CD405B}">
      <dsp:nvSpPr>
        <dsp:cNvPr id="0" name=""/>
        <dsp:cNvSpPr/>
      </dsp:nvSpPr>
      <dsp:spPr>
        <a:xfrm>
          <a:off x="0" y="1824943"/>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21AB7-5278-704B-A5DD-29C2467F2126}">
      <dsp:nvSpPr>
        <dsp:cNvPr id="0" name=""/>
        <dsp:cNvSpPr/>
      </dsp:nvSpPr>
      <dsp:spPr>
        <a:xfrm>
          <a:off x="0" y="1824943"/>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5. 28.000 nəfər şirkət əməkdaşının olduğu “Biznes Azərbaycan” Facebook qrupunda silsilə paylaşımlar</a:t>
          </a:r>
          <a:endParaRPr lang="en-US" sz="1200" kern="1200">
            <a:latin typeface="Mazzard H" pitchFamily="50" charset="0"/>
          </a:endParaRPr>
        </a:p>
      </dsp:txBody>
      <dsp:txXfrm>
        <a:off x="0" y="1824943"/>
        <a:ext cx="7889505" cy="455623"/>
      </dsp:txXfrm>
    </dsp:sp>
    <dsp:sp modelId="{CC394C28-04C2-F342-92C1-7CA48E7A0266}">
      <dsp:nvSpPr>
        <dsp:cNvPr id="0" name=""/>
        <dsp:cNvSpPr/>
      </dsp:nvSpPr>
      <dsp:spPr>
        <a:xfrm>
          <a:off x="0" y="2280567"/>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BF125-B566-9E4F-AAE0-7BB0A42496FE}">
      <dsp:nvSpPr>
        <dsp:cNvPr id="0" name=""/>
        <dsp:cNvSpPr/>
      </dsp:nvSpPr>
      <dsp:spPr>
        <a:xfrm>
          <a:off x="0" y="2280567"/>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6. Facemark.az biznes portalında tədbir ərəfəsi 20-dən çox material yayımlanması</a:t>
          </a:r>
          <a:endParaRPr lang="en-US" sz="1200" kern="1200">
            <a:latin typeface="Mazzard H" pitchFamily="50" charset="0"/>
          </a:endParaRPr>
        </a:p>
      </dsp:txBody>
      <dsp:txXfrm>
        <a:off x="0" y="2280567"/>
        <a:ext cx="7889505" cy="455623"/>
      </dsp:txXfrm>
    </dsp:sp>
    <dsp:sp modelId="{5092F773-9550-8E44-89C9-348526CB8FCB}">
      <dsp:nvSpPr>
        <dsp:cNvPr id="0" name=""/>
        <dsp:cNvSpPr/>
      </dsp:nvSpPr>
      <dsp:spPr>
        <a:xfrm>
          <a:off x="0" y="2736190"/>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6C96B-5E4E-8549-A4AB-A9B6E23244D2}">
      <dsp:nvSpPr>
        <dsp:cNvPr id="0" name=""/>
        <dsp:cNvSpPr/>
      </dsp:nvSpPr>
      <dsp:spPr>
        <a:xfrm>
          <a:off x="0" y="2736190"/>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7. TOP10 xəbər və biznes saytlarında silsilə press-relizlərin, müsahibələrin yayımlanması – minimum 4 dəfə, ümumi 25+ press reliz</a:t>
          </a:r>
          <a:endParaRPr lang="en-US" sz="1200" kern="1200">
            <a:latin typeface="Mazzard H" pitchFamily="50" charset="0"/>
          </a:endParaRPr>
        </a:p>
      </dsp:txBody>
      <dsp:txXfrm>
        <a:off x="0" y="2736190"/>
        <a:ext cx="7889505" cy="455623"/>
      </dsp:txXfrm>
    </dsp:sp>
    <dsp:sp modelId="{86580F9E-BC11-6347-8309-EF99E721044A}">
      <dsp:nvSpPr>
        <dsp:cNvPr id="0" name=""/>
        <dsp:cNvSpPr/>
      </dsp:nvSpPr>
      <dsp:spPr>
        <a:xfrm>
          <a:off x="0" y="3191814"/>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89A15-D80D-C546-8312-3B039801B116}">
      <dsp:nvSpPr>
        <dsp:cNvPr id="0" name=""/>
        <dsp:cNvSpPr/>
      </dsp:nvSpPr>
      <dsp:spPr>
        <a:xfrm>
          <a:off x="0" y="3191814"/>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8. İnternet televiziyamızda verilişlərin hazırlanması və yayımlanması</a:t>
          </a:r>
          <a:endParaRPr lang="en-US" sz="1200" kern="1200">
            <a:latin typeface="Mazzard H" pitchFamily="50" charset="0"/>
          </a:endParaRPr>
        </a:p>
      </dsp:txBody>
      <dsp:txXfrm>
        <a:off x="0" y="3191814"/>
        <a:ext cx="7889505" cy="455623"/>
      </dsp:txXfrm>
    </dsp:sp>
    <dsp:sp modelId="{4B962AFD-D426-294D-9137-BE71B7163A51}">
      <dsp:nvSpPr>
        <dsp:cNvPr id="0" name=""/>
        <dsp:cNvSpPr/>
      </dsp:nvSpPr>
      <dsp:spPr>
        <a:xfrm>
          <a:off x="0" y="3647437"/>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94F2A-0295-6E40-9D0A-5F9C52E8A96B}">
      <dsp:nvSpPr>
        <dsp:cNvPr id="0" name=""/>
        <dsp:cNvSpPr/>
      </dsp:nvSpPr>
      <dsp:spPr>
        <a:xfrm>
          <a:off x="0" y="3647437"/>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dirty="0">
              <a:latin typeface="Mazzard H" pitchFamily="50" charset="0"/>
            </a:rPr>
            <a:t>9. Xəbər və biznes saytlarında veb bannerlərin yerləşdirilməsi</a:t>
          </a:r>
          <a:endParaRPr lang="en-US" sz="1200" kern="1200" dirty="0">
            <a:latin typeface="Mazzard H" pitchFamily="50" charset="0"/>
          </a:endParaRPr>
        </a:p>
      </dsp:txBody>
      <dsp:txXfrm>
        <a:off x="0" y="3647437"/>
        <a:ext cx="7889505" cy="455623"/>
      </dsp:txXfrm>
    </dsp:sp>
    <dsp:sp modelId="{FE32543A-5713-4243-BDB3-9E2197C1F0A6}">
      <dsp:nvSpPr>
        <dsp:cNvPr id="0" name=""/>
        <dsp:cNvSpPr/>
      </dsp:nvSpPr>
      <dsp:spPr>
        <a:xfrm>
          <a:off x="0" y="4103061"/>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D076E-C6AD-5848-96A8-B82D313DDB03}">
      <dsp:nvSpPr>
        <dsp:cNvPr id="0" name=""/>
        <dsp:cNvSpPr/>
      </dsp:nvSpPr>
      <dsp:spPr>
        <a:xfrm>
          <a:off x="0" y="4103061"/>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10. Biznes və ticarət mərkəzlərində monitorlarda reklam</a:t>
          </a:r>
          <a:endParaRPr lang="en-US" sz="1200" kern="1200">
            <a:latin typeface="Mazzard H" pitchFamily="50" charset="0"/>
          </a:endParaRPr>
        </a:p>
      </dsp:txBody>
      <dsp:txXfrm>
        <a:off x="0" y="4103061"/>
        <a:ext cx="7889505" cy="455623"/>
      </dsp:txXfrm>
    </dsp:sp>
    <dsp:sp modelId="{2A956123-D76F-1B4D-817E-7987AB336D9C}">
      <dsp:nvSpPr>
        <dsp:cNvPr id="0" name=""/>
        <dsp:cNvSpPr/>
      </dsp:nvSpPr>
      <dsp:spPr>
        <a:xfrm>
          <a:off x="0" y="4558684"/>
          <a:ext cx="78895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AB274A-EA3B-D140-A0F1-0837E661A51F}">
      <dsp:nvSpPr>
        <dsp:cNvPr id="0" name=""/>
        <dsp:cNvSpPr/>
      </dsp:nvSpPr>
      <dsp:spPr>
        <a:xfrm>
          <a:off x="0" y="4558684"/>
          <a:ext cx="7889505" cy="45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az-Latn-AZ" sz="1200" kern="1200">
              <a:latin typeface="Mazzard H" pitchFamily="50" charset="0"/>
            </a:rPr>
            <a:t>11. Zirvəyə qədər və ondan sonra spikerlərlə canlı verilişlər (FMR TV)</a:t>
          </a:r>
          <a:endParaRPr lang="en-US" sz="1200" kern="1200">
            <a:latin typeface="Mazzard H" pitchFamily="50" charset="0"/>
          </a:endParaRPr>
        </a:p>
      </dsp:txBody>
      <dsp:txXfrm>
        <a:off x="0" y="4558684"/>
        <a:ext cx="7889505" cy="4556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5FA21D0-E150-4DAB-9B9D-8ACE65BB450F}" type="datetimeFigureOut">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AC1B3D-CDC6-4098-A3F6-23936079C5C9}" type="slidenum">
              <a:rPr lang="ru-RU" smtClean="0"/>
              <a:t>‹#›</a:t>
            </a:fld>
            <a:endParaRPr lang="ru-RU"/>
          </a:p>
        </p:txBody>
      </p:sp>
    </p:spTree>
    <p:extLst>
      <p:ext uri="{BB962C8B-B14F-4D97-AF65-F5344CB8AC3E}">
        <p14:creationId xmlns:p14="http://schemas.microsoft.com/office/powerpoint/2010/main" val="41192940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A21D0-E150-4DAB-9B9D-8ACE65BB450F}" type="datetimeFigureOut">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1B3D-CDC6-4098-A3F6-23936079C5C9}" type="slidenum">
              <a:rPr lang="ru-RU" smtClean="0"/>
              <a:t>‹#›</a:t>
            </a:fld>
            <a:endParaRPr lang="ru-RU"/>
          </a:p>
        </p:txBody>
      </p:sp>
    </p:spTree>
    <p:extLst>
      <p:ext uri="{BB962C8B-B14F-4D97-AF65-F5344CB8AC3E}">
        <p14:creationId xmlns:p14="http://schemas.microsoft.com/office/powerpoint/2010/main" val="252371227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hyperlink" Target="https://kec.az/HwlgM" TargetMode="External"/><Relationship Id="rId13" Type="http://schemas.openxmlformats.org/officeDocument/2006/relationships/hyperlink" Target="https://kec.az/POeLX" TargetMode="External"/><Relationship Id="rId18" Type="http://schemas.openxmlformats.org/officeDocument/2006/relationships/hyperlink" Target="https://kec.az/kiuSx" TargetMode="External"/><Relationship Id="rId3" Type="http://schemas.openxmlformats.org/officeDocument/2006/relationships/hyperlink" Target="https://kec.az/ZXUDu" TargetMode="External"/><Relationship Id="rId21" Type="http://schemas.openxmlformats.org/officeDocument/2006/relationships/image" Target="../media/image16.jpeg"/><Relationship Id="rId7" Type="http://schemas.openxmlformats.org/officeDocument/2006/relationships/hyperlink" Target="https://kec.az/tuCKP" TargetMode="External"/><Relationship Id="rId12" Type="http://schemas.openxmlformats.org/officeDocument/2006/relationships/hyperlink" Target="https://kec.az/syOap" TargetMode="External"/><Relationship Id="rId17" Type="http://schemas.openxmlformats.org/officeDocument/2006/relationships/hyperlink" Target="https://kec.az/FifKU" TargetMode="External"/><Relationship Id="rId2" Type="http://schemas.openxmlformats.org/officeDocument/2006/relationships/image" Target="../media/image11.jpg"/><Relationship Id="rId16" Type="http://schemas.openxmlformats.org/officeDocument/2006/relationships/hyperlink" Target="https://kec.az/IVeIQ" TargetMode="External"/><Relationship Id="rId20"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https://kec.az/CgxHE" TargetMode="External"/><Relationship Id="rId11" Type="http://schemas.openxmlformats.org/officeDocument/2006/relationships/hyperlink" Target="https://kec.az/" TargetMode="External"/><Relationship Id="rId5" Type="http://schemas.openxmlformats.org/officeDocument/2006/relationships/hyperlink" Target="https://kec.az/HQSrA" TargetMode="External"/><Relationship Id="rId15" Type="http://schemas.openxmlformats.org/officeDocument/2006/relationships/hyperlink" Target="https://kec.az/jXoDo" TargetMode="External"/><Relationship Id="rId10" Type="http://schemas.openxmlformats.org/officeDocument/2006/relationships/hyperlink" Target="https://kec.az/miTIL" TargetMode="External"/><Relationship Id="rId19" Type="http://schemas.openxmlformats.org/officeDocument/2006/relationships/hyperlink" Target="https://kec.az/AuOdU" TargetMode="External"/><Relationship Id="rId4" Type="http://schemas.openxmlformats.org/officeDocument/2006/relationships/hyperlink" Target="https://kec.az/sVvIx" TargetMode="External"/><Relationship Id="rId9" Type="http://schemas.openxmlformats.org/officeDocument/2006/relationships/hyperlink" Target="https://kec.az/pQjgI" TargetMode="External"/><Relationship Id="rId14" Type="http://schemas.openxmlformats.org/officeDocument/2006/relationships/hyperlink" Target="https://kec.az/VOzQa" TargetMode="External"/><Relationship Id="rId22"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e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3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4AFF9C1-68F5-3631-A4A8-201BDC786F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FC9B15-9999-A383-2F18-3671AAE5C6F2}"/>
              </a:ext>
            </a:extLst>
          </p:cNvPr>
          <p:cNvSpPr txBox="1"/>
          <p:nvPr/>
        </p:nvSpPr>
        <p:spPr>
          <a:xfrm>
            <a:off x="187750" y="1714292"/>
            <a:ext cx="4881068" cy="4907305"/>
          </a:xfrm>
          <a:prstGeom prst="rect">
            <a:avLst/>
          </a:prstGeom>
          <a:noFill/>
        </p:spPr>
        <p:txBody>
          <a:bodyPr wrap="square">
            <a:spAutoFit/>
          </a:bodyPr>
          <a:lstStyle/>
          <a:p>
            <a:pPr>
              <a:lnSpc>
                <a:spcPct val="150000"/>
              </a:lnSpc>
            </a:pPr>
            <a:r>
              <a:rPr lang="en-US" sz="1400" dirty="0">
                <a:latin typeface="Rubik" panose="00000500000000000000" pitchFamily="50" charset="-79"/>
                <a:cs typeface="Rubik" panose="00000500000000000000" pitchFamily="50" charset="-79"/>
              </a:rPr>
              <a:t>Milli </a:t>
            </a:r>
            <a:r>
              <a:rPr lang="en-US" sz="1400" dirty="0" err="1">
                <a:latin typeface="Rubik" panose="00000500000000000000" pitchFamily="50" charset="-79"/>
                <a:cs typeface="Rubik" panose="00000500000000000000" pitchFamily="50" charset="-79"/>
              </a:rPr>
              <a:t>İnsan</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Resursları</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İnsan</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Resursları</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Zirvəsi</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Rəqəmsal</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və</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Marketinq</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Konfransı</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Maliyyə</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və</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İnvestisiya</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endParaRPr lang="en-US" sz="1400" dirty="0">
              <a:latin typeface="Rubik" panose="00000500000000000000" pitchFamily="50" charset="-79"/>
              <a:cs typeface="Rubik" panose="00000500000000000000" pitchFamily="50" charset="-79"/>
            </a:endParaRPr>
          </a:p>
          <a:p>
            <a:pPr>
              <a:lnSpc>
                <a:spcPct val="150000"/>
              </a:lnSpc>
            </a:pPr>
            <a:r>
              <a:rPr lang="en-US" sz="1400" dirty="0">
                <a:latin typeface="Rubik" panose="00000500000000000000" pitchFamily="50" charset="-79"/>
                <a:cs typeface="Rubik" panose="00000500000000000000" pitchFamily="50" charset="-79"/>
              </a:rPr>
              <a:t>Milli </a:t>
            </a:r>
            <a:r>
              <a:rPr lang="en-US" sz="1400" dirty="0" err="1">
                <a:latin typeface="Rubik" panose="00000500000000000000" pitchFamily="50" charset="-79"/>
                <a:cs typeface="Rubik" panose="00000500000000000000" pitchFamily="50" charset="-79"/>
              </a:rPr>
              <a:t>Marketinq</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Unec</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İqtisadi</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Bakı</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Xəzər</a:t>
            </a:r>
            <a:r>
              <a:rPr lang="en-US" sz="1400" dirty="0">
                <a:latin typeface="Rubik" panose="00000500000000000000" pitchFamily="50" charset="-79"/>
                <a:cs typeface="Rubik" panose="00000500000000000000" pitchFamily="50" charset="-79"/>
              </a:rPr>
              <a:t> Su </a:t>
            </a:r>
            <a:r>
              <a:rPr lang="en-US" sz="1400" dirty="0" err="1">
                <a:latin typeface="Rubik" panose="00000500000000000000" pitchFamily="50" charset="-79"/>
                <a:cs typeface="Rubik" panose="00000500000000000000" pitchFamily="50" charset="-79"/>
              </a:rPr>
              <a:t>İnnovasiya</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Vergi</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və</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Mühasibatlıq</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Zirvəsi</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Səhiyyə</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Menecmenti</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Zirvəsi</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Təhsil</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Menecmenti</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Zirvəsi</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Təhsilin</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İnkişafı</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Forumu</a:t>
            </a:r>
            <a:endParaRPr lang="en-US" sz="1400" dirty="0">
              <a:latin typeface="Rubik" panose="00000500000000000000" pitchFamily="50" charset="-79"/>
              <a:cs typeface="Rubik" panose="00000500000000000000" pitchFamily="50" charset="-79"/>
            </a:endParaRPr>
          </a:p>
          <a:p>
            <a:pPr>
              <a:lnSpc>
                <a:spcPct val="150000"/>
              </a:lnSpc>
            </a:pPr>
            <a:r>
              <a:rPr lang="en-US" sz="1400" dirty="0" err="1">
                <a:latin typeface="Rubik" panose="00000500000000000000" pitchFamily="50" charset="-79"/>
                <a:cs typeface="Rubik" panose="00000500000000000000" pitchFamily="50" charset="-79"/>
              </a:rPr>
              <a:t>Sənaye</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Təhlükəsizliyi</a:t>
            </a:r>
            <a:r>
              <a:rPr lang="en-US" sz="1400" dirty="0">
                <a:latin typeface="Rubik" panose="00000500000000000000" pitchFamily="50" charset="-79"/>
                <a:cs typeface="Rubik" panose="00000500000000000000" pitchFamily="50" charset="-79"/>
              </a:rPr>
              <a:t> </a:t>
            </a:r>
            <a:r>
              <a:rPr lang="en-US" sz="1400" dirty="0" err="1">
                <a:latin typeface="Rubik" panose="00000500000000000000" pitchFamily="50" charset="-79"/>
                <a:cs typeface="Rubik" panose="00000500000000000000" pitchFamily="50" charset="-79"/>
              </a:rPr>
              <a:t>Zirvəsi</a:t>
            </a:r>
            <a:endParaRPr lang="az-Latn-AZ" sz="1400" dirty="0">
              <a:latin typeface="Rubik" panose="00000500000000000000" pitchFamily="50" charset="-79"/>
              <a:cs typeface="Rubik" panose="00000500000000000000" pitchFamily="50" charset="-79"/>
            </a:endParaRPr>
          </a:p>
          <a:p>
            <a:pPr>
              <a:lnSpc>
                <a:spcPct val="150000"/>
              </a:lnSpc>
            </a:pPr>
            <a:r>
              <a:rPr lang="az-Latn-AZ" sz="1400" dirty="0">
                <a:latin typeface="Rubik" panose="00000500000000000000" pitchFamily="50" charset="-79"/>
                <a:cs typeface="Rubik" panose="00000500000000000000" pitchFamily="50" charset="-79"/>
              </a:rPr>
              <a:t>Təchizat Zənciri Liderləri Zirvəsi</a:t>
            </a:r>
          </a:p>
          <a:p>
            <a:pPr>
              <a:lnSpc>
                <a:spcPct val="150000"/>
              </a:lnSpc>
            </a:pPr>
            <a:r>
              <a:rPr lang="az-Latn-AZ" sz="1400" dirty="0">
                <a:latin typeface="Rubik" panose="00000500000000000000" pitchFamily="50" charset="-79"/>
                <a:cs typeface="Rubik" panose="00000500000000000000" pitchFamily="50" charset="-79"/>
              </a:rPr>
              <a:t>İnteryer Mebel Forumu</a:t>
            </a:r>
          </a:p>
          <a:p>
            <a:pPr>
              <a:lnSpc>
                <a:spcPct val="150000"/>
              </a:lnSpc>
            </a:pPr>
            <a:r>
              <a:rPr lang="az-Latn-AZ" sz="1400" dirty="0">
                <a:latin typeface="Rubik" panose="00000500000000000000" pitchFamily="50" charset="-79"/>
                <a:cs typeface="Rubik" panose="00000500000000000000" pitchFamily="50" charset="-79"/>
              </a:rPr>
              <a:t>Beynəlxalq İnvestisiya və Əmlak Zirvəsi</a:t>
            </a:r>
            <a:endParaRPr lang="en-US" sz="1400" dirty="0">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99D2BC3B-3A7C-FAA5-B862-9031F2DD98DC}"/>
              </a:ext>
            </a:extLst>
          </p:cNvPr>
          <p:cNvSpPr txBox="1"/>
          <p:nvPr/>
        </p:nvSpPr>
        <p:spPr>
          <a:xfrm>
            <a:off x="6765960" y="508594"/>
            <a:ext cx="4833323" cy="1152431"/>
          </a:xfrm>
          <a:prstGeom prst="rect">
            <a:avLst/>
          </a:prstGeom>
          <a:noFill/>
        </p:spPr>
        <p:txBody>
          <a:bodyPr wrap="square">
            <a:spAutoFit/>
          </a:bodyPr>
          <a:lstStyle/>
          <a:p>
            <a:pPr algn="ctr">
              <a:lnSpc>
                <a:spcPct val="150000"/>
              </a:lnSpc>
            </a:pPr>
            <a:r>
              <a:rPr lang="en-US" sz="2400" b="1" dirty="0" err="1">
                <a:latin typeface="Rubik" panose="00000500000000000000" pitchFamily="50" charset="-79"/>
                <a:cs typeface="Rubik" panose="00000500000000000000" pitchFamily="50" charset="-79"/>
              </a:rPr>
              <a:t>Təşkilatçısı</a:t>
            </a:r>
            <a:r>
              <a:rPr lang="en-US" sz="2400" b="1" dirty="0">
                <a:latin typeface="Rubik" panose="00000500000000000000" pitchFamily="50" charset="-79"/>
                <a:cs typeface="Rubik" panose="00000500000000000000" pitchFamily="50" charset="-79"/>
              </a:rPr>
              <a:t> </a:t>
            </a:r>
            <a:r>
              <a:rPr lang="en-US" sz="2400" b="1" dirty="0" err="1">
                <a:latin typeface="Rubik" panose="00000500000000000000" pitchFamily="50" charset="-79"/>
                <a:cs typeface="Rubik" panose="00000500000000000000" pitchFamily="50" charset="-79"/>
              </a:rPr>
              <a:t>olduğumu</a:t>
            </a:r>
            <a:r>
              <a:rPr lang="az-Latn-AZ" sz="2400" b="1" dirty="0">
                <a:latin typeface="Rubik" panose="00000500000000000000" pitchFamily="50" charset="-79"/>
                <a:cs typeface="Rubik" panose="00000500000000000000" pitchFamily="50" charset="-79"/>
              </a:rPr>
              <a:t>z</a:t>
            </a:r>
            <a:r>
              <a:rPr lang="en-US" sz="2400" b="1" dirty="0">
                <a:latin typeface="Rubik" panose="00000500000000000000" pitchFamily="50" charset="-79"/>
                <a:cs typeface="Rubik" panose="00000500000000000000" pitchFamily="50" charset="-79"/>
              </a:rPr>
              <a:t> </a:t>
            </a:r>
            <a:r>
              <a:rPr lang="en-US" sz="2400" b="1" dirty="0" err="1">
                <a:latin typeface="Rubik" panose="00000500000000000000" pitchFamily="50" charset="-79"/>
                <a:cs typeface="Rubik" panose="00000500000000000000" pitchFamily="50" charset="-79"/>
              </a:rPr>
              <a:t>tədbirlər</a:t>
            </a:r>
            <a:endParaRPr lang="az-Latn-AZ" sz="2400" b="1" dirty="0">
              <a:latin typeface="Rubik" panose="00000500000000000000" pitchFamily="50" charset="-79"/>
              <a:cs typeface="Rubik" panose="00000500000000000000" pitchFamily="50" charset="-79"/>
            </a:endParaRPr>
          </a:p>
        </p:txBody>
      </p:sp>
      <p:pic>
        <p:nvPicPr>
          <p:cNvPr id="5" name="Picture 4">
            <a:extLst>
              <a:ext uri="{FF2B5EF4-FFF2-40B4-BE49-F238E27FC236}">
                <a16:creationId xmlns:a16="http://schemas.microsoft.com/office/drawing/2014/main" id="{BC1247DE-2D7D-F534-7B9D-234FCF994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098" y="3439539"/>
            <a:ext cx="3340117" cy="2215989"/>
          </a:xfrm>
          <a:prstGeom prst="rect">
            <a:avLst/>
          </a:prstGeom>
          <a:ln>
            <a:noFill/>
          </a:ln>
          <a:effectLst>
            <a:softEdge rad="112500"/>
          </a:effectLst>
        </p:spPr>
      </p:pic>
      <p:pic>
        <p:nvPicPr>
          <p:cNvPr id="6" name="Picture 5">
            <a:extLst>
              <a:ext uri="{FF2B5EF4-FFF2-40B4-BE49-F238E27FC236}">
                <a16:creationId xmlns:a16="http://schemas.microsoft.com/office/drawing/2014/main" id="{8A2FB8D1-4618-AB2B-1AB5-8829DF82B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873" y="1752166"/>
            <a:ext cx="3026112" cy="2017408"/>
          </a:xfrm>
          <a:prstGeom prst="rect">
            <a:avLst/>
          </a:prstGeom>
          <a:ln>
            <a:noFill/>
          </a:ln>
          <a:effectLst>
            <a:softEdge rad="112500"/>
          </a:effectLst>
        </p:spPr>
      </p:pic>
      <p:pic>
        <p:nvPicPr>
          <p:cNvPr id="7" name="Picture 6">
            <a:extLst>
              <a:ext uri="{FF2B5EF4-FFF2-40B4-BE49-F238E27FC236}">
                <a16:creationId xmlns:a16="http://schemas.microsoft.com/office/drawing/2014/main" id="{416C5CC9-2F8B-A9D1-F01C-B9C30BA2E7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3113" y="4495549"/>
            <a:ext cx="3098382" cy="2017407"/>
          </a:xfrm>
          <a:prstGeom prst="rect">
            <a:avLst/>
          </a:prstGeom>
          <a:ln>
            <a:noFill/>
          </a:ln>
          <a:effectLst>
            <a:softEdge rad="112500"/>
          </a:effectLst>
        </p:spPr>
      </p:pic>
      <p:sp>
        <p:nvSpPr>
          <p:cNvPr id="8" name="TextBox 7">
            <a:extLst>
              <a:ext uri="{FF2B5EF4-FFF2-40B4-BE49-F238E27FC236}">
                <a16:creationId xmlns:a16="http://schemas.microsoft.com/office/drawing/2014/main" id="{213486CD-4F87-DF57-6F6B-9D00948545AF}"/>
              </a:ext>
            </a:extLst>
          </p:cNvPr>
          <p:cNvSpPr txBox="1"/>
          <p:nvPr/>
        </p:nvSpPr>
        <p:spPr>
          <a:xfrm>
            <a:off x="3800708" y="1714292"/>
            <a:ext cx="3111180" cy="387542"/>
          </a:xfrm>
          <a:prstGeom prst="rect">
            <a:avLst/>
          </a:prstGeom>
          <a:noFill/>
        </p:spPr>
        <p:txBody>
          <a:bodyPr wrap="square">
            <a:spAutoFit/>
          </a:bodyPr>
          <a:lstStyle/>
          <a:p>
            <a:pPr>
              <a:lnSpc>
                <a:spcPct val="150000"/>
              </a:lnSpc>
            </a:pPr>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HwIgM</a:t>
            </a:r>
            <a:endParaRPr lang="en-US" sz="1400" dirty="0">
              <a:latin typeface="Rubik" panose="00000500000000000000" pitchFamily="50" charset="-79"/>
              <a:cs typeface="Rubik" panose="00000500000000000000" pitchFamily="50" charset="-79"/>
            </a:endParaRPr>
          </a:p>
        </p:txBody>
      </p:sp>
      <p:sp>
        <p:nvSpPr>
          <p:cNvPr id="9" name="TextBox 8">
            <a:extLst>
              <a:ext uri="{FF2B5EF4-FFF2-40B4-BE49-F238E27FC236}">
                <a16:creationId xmlns:a16="http://schemas.microsoft.com/office/drawing/2014/main" id="{8937FAEA-A205-0D39-D162-40E71138E56A}"/>
              </a:ext>
            </a:extLst>
          </p:cNvPr>
          <p:cNvSpPr txBox="1"/>
          <p:nvPr/>
        </p:nvSpPr>
        <p:spPr>
          <a:xfrm>
            <a:off x="3813014" y="2108991"/>
            <a:ext cx="2938713"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pvwKO</a:t>
            </a:r>
            <a:endParaRPr lang="en-AZ" sz="1400" dirty="0">
              <a:latin typeface="Rubik" panose="00000500000000000000" pitchFamily="50" charset="-79"/>
              <a:cs typeface="Rubik" panose="00000500000000000000" pitchFamily="50" charset="-79"/>
            </a:endParaRPr>
          </a:p>
        </p:txBody>
      </p:sp>
      <p:sp>
        <p:nvSpPr>
          <p:cNvPr id="10" name="TextBox 9">
            <a:extLst>
              <a:ext uri="{FF2B5EF4-FFF2-40B4-BE49-F238E27FC236}">
                <a16:creationId xmlns:a16="http://schemas.microsoft.com/office/drawing/2014/main" id="{3B5B70E1-CDC1-212A-CD46-D05FE3E50FDD}"/>
              </a:ext>
            </a:extLst>
          </p:cNvPr>
          <p:cNvSpPr txBox="1"/>
          <p:nvPr/>
        </p:nvSpPr>
        <p:spPr>
          <a:xfrm>
            <a:off x="3813014" y="2435227"/>
            <a:ext cx="3038910"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pQjgJ</a:t>
            </a:r>
            <a:endParaRPr lang="en-AZ" sz="1400" dirty="0">
              <a:latin typeface="Rubik" panose="00000500000000000000" pitchFamily="50" charset="-79"/>
              <a:cs typeface="Rubik" panose="00000500000000000000" pitchFamily="50" charset="-79"/>
            </a:endParaRPr>
          </a:p>
        </p:txBody>
      </p:sp>
      <p:sp>
        <p:nvSpPr>
          <p:cNvPr id="11" name="TextBox 10">
            <a:extLst>
              <a:ext uri="{FF2B5EF4-FFF2-40B4-BE49-F238E27FC236}">
                <a16:creationId xmlns:a16="http://schemas.microsoft.com/office/drawing/2014/main" id="{8979390E-3325-4444-E452-2646622980B8}"/>
              </a:ext>
            </a:extLst>
          </p:cNvPr>
          <p:cNvSpPr txBox="1"/>
          <p:nvPr/>
        </p:nvSpPr>
        <p:spPr>
          <a:xfrm>
            <a:off x="3839279" y="2674424"/>
            <a:ext cx="2843694" cy="387542"/>
          </a:xfrm>
          <a:prstGeom prst="rect">
            <a:avLst/>
          </a:prstGeom>
          <a:noFill/>
        </p:spPr>
        <p:txBody>
          <a:bodyPr wrap="square">
            <a:spAutoFit/>
          </a:bodyPr>
          <a:lstStyle/>
          <a:p>
            <a:pPr>
              <a:lnSpc>
                <a:spcPct val="150000"/>
              </a:lnSpc>
            </a:pPr>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ZXUDu</a:t>
            </a:r>
            <a:endParaRPr lang="en-US" sz="1400" dirty="0">
              <a:latin typeface="Rubik" panose="00000500000000000000" pitchFamily="50" charset="-79"/>
              <a:cs typeface="Rubik" panose="00000500000000000000" pitchFamily="50" charset="-79"/>
            </a:endParaRPr>
          </a:p>
        </p:txBody>
      </p:sp>
      <p:sp>
        <p:nvSpPr>
          <p:cNvPr id="12" name="TextBox 11">
            <a:extLst>
              <a:ext uri="{FF2B5EF4-FFF2-40B4-BE49-F238E27FC236}">
                <a16:creationId xmlns:a16="http://schemas.microsoft.com/office/drawing/2014/main" id="{B22E963B-66D3-7E38-B9C3-7A3CAA07EA8E}"/>
              </a:ext>
            </a:extLst>
          </p:cNvPr>
          <p:cNvSpPr txBox="1"/>
          <p:nvPr/>
        </p:nvSpPr>
        <p:spPr>
          <a:xfrm>
            <a:off x="3841808" y="3084427"/>
            <a:ext cx="2843694"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QsudK</a:t>
            </a:r>
            <a:endParaRPr lang="en-AZ" sz="1400" dirty="0">
              <a:latin typeface="Rubik" panose="00000500000000000000" pitchFamily="50" charset="-79"/>
              <a:cs typeface="Rubik" panose="00000500000000000000" pitchFamily="50" charset="-79"/>
            </a:endParaRPr>
          </a:p>
        </p:txBody>
      </p:sp>
      <p:sp>
        <p:nvSpPr>
          <p:cNvPr id="13" name="TextBox 12">
            <a:extLst>
              <a:ext uri="{FF2B5EF4-FFF2-40B4-BE49-F238E27FC236}">
                <a16:creationId xmlns:a16="http://schemas.microsoft.com/office/drawing/2014/main" id="{8BD674C8-C14D-7AD1-519F-F25903297566}"/>
              </a:ext>
            </a:extLst>
          </p:cNvPr>
          <p:cNvSpPr txBox="1"/>
          <p:nvPr/>
        </p:nvSpPr>
        <p:spPr>
          <a:xfrm>
            <a:off x="3839279" y="3392204"/>
            <a:ext cx="3147194"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HQSrA</a:t>
            </a:r>
            <a:endParaRPr lang="en-AZ" sz="1400" dirty="0">
              <a:latin typeface="Rubik" panose="00000500000000000000" pitchFamily="50" charset="-79"/>
              <a:cs typeface="Rubik" panose="00000500000000000000" pitchFamily="50" charset="-79"/>
            </a:endParaRPr>
          </a:p>
        </p:txBody>
      </p:sp>
      <p:sp>
        <p:nvSpPr>
          <p:cNvPr id="14" name="TextBox 13">
            <a:extLst>
              <a:ext uri="{FF2B5EF4-FFF2-40B4-BE49-F238E27FC236}">
                <a16:creationId xmlns:a16="http://schemas.microsoft.com/office/drawing/2014/main" id="{225822E2-F43F-7551-2C85-45E654DC691C}"/>
              </a:ext>
            </a:extLst>
          </p:cNvPr>
          <p:cNvSpPr txBox="1"/>
          <p:nvPr/>
        </p:nvSpPr>
        <p:spPr>
          <a:xfrm>
            <a:off x="3847117" y="3733472"/>
            <a:ext cx="3147194"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CgxHE</a:t>
            </a:r>
            <a:endParaRPr lang="en-AZ" sz="1400" dirty="0">
              <a:latin typeface="Rubik" panose="00000500000000000000" pitchFamily="50" charset="-79"/>
              <a:cs typeface="Rubik" panose="00000500000000000000" pitchFamily="50" charset="-79"/>
            </a:endParaRPr>
          </a:p>
        </p:txBody>
      </p:sp>
      <p:sp>
        <p:nvSpPr>
          <p:cNvPr id="15" name="TextBox 14">
            <a:extLst>
              <a:ext uri="{FF2B5EF4-FFF2-40B4-BE49-F238E27FC236}">
                <a16:creationId xmlns:a16="http://schemas.microsoft.com/office/drawing/2014/main" id="{C1D2936B-B588-E95E-696F-0B7044C72362}"/>
              </a:ext>
            </a:extLst>
          </p:cNvPr>
          <p:cNvSpPr txBox="1"/>
          <p:nvPr/>
        </p:nvSpPr>
        <p:spPr>
          <a:xfrm>
            <a:off x="3839279" y="4042759"/>
            <a:ext cx="6106026"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yUoCF</a:t>
            </a:r>
            <a:endParaRPr lang="en-AZ" sz="1400" dirty="0">
              <a:latin typeface="Rubik" panose="00000500000000000000" pitchFamily="50" charset="-79"/>
              <a:cs typeface="Rubik" panose="00000500000000000000" pitchFamily="50" charset="-79"/>
            </a:endParaRPr>
          </a:p>
        </p:txBody>
      </p:sp>
      <p:sp>
        <p:nvSpPr>
          <p:cNvPr id="16" name="TextBox 15">
            <a:extLst>
              <a:ext uri="{FF2B5EF4-FFF2-40B4-BE49-F238E27FC236}">
                <a16:creationId xmlns:a16="http://schemas.microsoft.com/office/drawing/2014/main" id="{B7831645-2CD2-57F3-0DA3-6DD8F969BDF6}"/>
              </a:ext>
            </a:extLst>
          </p:cNvPr>
          <p:cNvSpPr txBox="1"/>
          <p:nvPr/>
        </p:nvSpPr>
        <p:spPr>
          <a:xfrm>
            <a:off x="3822085" y="4350536"/>
            <a:ext cx="6106026"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POeLX</a:t>
            </a:r>
            <a:endParaRPr lang="en-AZ" sz="1400" dirty="0">
              <a:latin typeface="Rubik" panose="00000500000000000000" pitchFamily="50" charset="-79"/>
              <a:cs typeface="Rubik" panose="00000500000000000000" pitchFamily="50" charset="-79"/>
            </a:endParaRPr>
          </a:p>
        </p:txBody>
      </p:sp>
      <p:sp>
        <p:nvSpPr>
          <p:cNvPr id="17" name="TextBox 16">
            <a:extLst>
              <a:ext uri="{FF2B5EF4-FFF2-40B4-BE49-F238E27FC236}">
                <a16:creationId xmlns:a16="http://schemas.microsoft.com/office/drawing/2014/main" id="{54A61139-C615-A7D6-C4B7-634DC0860812}"/>
              </a:ext>
            </a:extLst>
          </p:cNvPr>
          <p:cNvSpPr txBox="1"/>
          <p:nvPr/>
        </p:nvSpPr>
        <p:spPr>
          <a:xfrm>
            <a:off x="3813014" y="4642634"/>
            <a:ext cx="6106026"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VOzQa</a:t>
            </a:r>
            <a:endParaRPr lang="en-AZ" sz="1400" dirty="0">
              <a:latin typeface="Rubik" panose="00000500000000000000" pitchFamily="50" charset="-79"/>
              <a:cs typeface="Rubik" panose="00000500000000000000" pitchFamily="50" charset="-79"/>
            </a:endParaRPr>
          </a:p>
        </p:txBody>
      </p:sp>
      <p:sp>
        <p:nvSpPr>
          <p:cNvPr id="18" name="TextBox 17">
            <a:extLst>
              <a:ext uri="{FF2B5EF4-FFF2-40B4-BE49-F238E27FC236}">
                <a16:creationId xmlns:a16="http://schemas.microsoft.com/office/drawing/2014/main" id="{3E3CC02E-3B7C-B39B-AF24-AD3B8AE8D6FB}"/>
              </a:ext>
            </a:extLst>
          </p:cNvPr>
          <p:cNvSpPr txBox="1"/>
          <p:nvPr/>
        </p:nvSpPr>
        <p:spPr>
          <a:xfrm>
            <a:off x="3798911" y="4987752"/>
            <a:ext cx="6106026"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ylNuE</a:t>
            </a:r>
            <a:endParaRPr lang="en-AZ" sz="1400" dirty="0">
              <a:latin typeface="Rubik" panose="00000500000000000000" pitchFamily="50" charset="-79"/>
              <a:cs typeface="Rubik" panose="00000500000000000000" pitchFamily="50" charset="-79"/>
            </a:endParaRPr>
          </a:p>
        </p:txBody>
      </p:sp>
      <p:sp>
        <p:nvSpPr>
          <p:cNvPr id="19" name="TextBox 18">
            <a:extLst>
              <a:ext uri="{FF2B5EF4-FFF2-40B4-BE49-F238E27FC236}">
                <a16:creationId xmlns:a16="http://schemas.microsoft.com/office/drawing/2014/main" id="{1EE76DC9-1F01-D23B-7391-17859E958CEF}"/>
              </a:ext>
            </a:extLst>
          </p:cNvPr>
          <p:cNvSpPr txBox="1"/>
          <p:nvPr/>
        </p:nvSpPr>
        <p:spPr>
          <a:xfrm>
            <a:off x="3798911" y="5313988"/>
            <a:ext cx="6106026"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a:t>
            </a:r>
            <a:r>
              <a:rPr lang="en-US" sz="1400" dirty="0" err="1">
                <a:latin typeface="Rubik" panose="00000500000000000000" pitchFamily="50" charset="-79"/>
                <a:cs typeface="Rubik" panose="00000500000000000000" pitchFamily="50" charset="-79"/>
              </a:rPr>
              <a:t>kec.az</a:t>
            </a:r>
            <a:r>
              <a:rPr lang="en-US" sz="1400" dirty="0">
                <a:latin typeface="Rubik" panose="00000500000000000000" pitchFamily="50" charset="-79"/>
                <a:cs typeface="Rubik" panose="00000500000000000000" pitchFamily="50" charset="-79"/>
              </a:rPr>
              <a:t>/</a:t>
            </a:r>
            <a:r>
              <a:rPr lang="en-US" sz="1400" dirty="0" err="1">
                <a:latin typeface="Rubik" panose="00000500000000000000" pitchFamily="50" charset="-79"/>
                <a:cs typeface="Rubik" panose="00000500000000000000" pitchFamily="50" charset="-79"/>
              </a:rPr>
              <a:t>jXoDo</a:t>
            </a:r>
            <a:endParaRPr lang="en-AZ" sz="1400" dirty="0">
              <a:latin typeface="Rubik" panose="00000500000000000000" pitchFamily="50" charset="-79"/>
              <a:cs typeface="Rubik" panose="00000500000000000000" pitchFamily="50" charset="-79"/>
            </a:endParaRPr>
          </a:p>
        </p:txBody>
      </p:sp>
      <p:sp>
        <p:nvSpPr>
          <p:cNvPr id="20" name="TextBox 19">
            <a:extLst>
              <a:ext uri="{FF2B5EF4-FFF2-40B4-BE49-F238E27FC236}">
                <a16:creationId xmlns:a16="http://schemas.microsoft.com/office/drawing/2014/main" id="{4257FAA8-4198-FE1E-42A1-C9A342CAE13D}"/>
              </a:ext>
            </a:extLst>
          </p:cNvPr>
          <p:cNvSpPr txBox="1"/>
          <p:nvPr/>
        </p:nvSpPr>
        <p:spPr>
          <a:xfrm>
            <a:off x="3798911" y="5593153"/>
            <a:ext cx="6094428"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https://kec.az/VcULu</a:t>
            </a:r>
          </a:p>
        </p:txBody>
      </p:sp>
      <p:sp>
        <p:nvSpPr>
          <p:cNvPr id="21" name="TextBox 20">
            <a:extLst>
              <a:ext uri="{FF2B5EF4-FFF2-40B4-BE49-F238E27FC236}">
                <a16:creationId xmlns:a16="http://schemas.microsoft.com/office/drawing/2014/main" id="{B6AD3A37-E574-AF71-EB48-F5F78E1D81F6}"/>
              </a:ext>
            </a:extLst>
          </p:cNvPr>
          <p:cNvSpPr txBox="1"/>
          <p:nvPr/>
        </p:nvSpPr>
        <p:spPr>
          <a:xfrm>
            <a:off x="3796740" y="5896513"/>
            <a:ext cx="2458039"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https://kec.az/IkxAR</a:t>
            </a:r>
          </a:p>
        </p:txBody>
      </p:sp>
      <p:sp>
        <p:nvSpPr>
          <p:cNvPr id="22" name="TextBox 21">
            <a:extLst>
              <a:ext uri="{FF2B5EF4-FFF2-40B4-BE49-F238E27FC236}">
                <a16:creationId xmlns:a16="http://schemas.microsoft.com/office/drawing/2014/main" id="{C42184BB-CD79-7CBF-188F-236779ABA952}"/>
              </a:ext>
            </a:extLst>
          </p:cNvPr>
          <p:cNvSpPr txBox="1"/>
          <p:nvPr/>
        </p:nvSpPr>
        <p:spPr>
          <a:xfrm>
            <a:off x="3796739" y="6232438"/>
            <a:ext cx="2458039" cy="307777"/>
          </a:xfrm>
          <a:prstGeom prst="rect">
            <a:avLst/>
          </a:prstGeom>
          <a:noFill/>
        </p:spPr>
        <p:txBody>
          <a:bodyPr wrap="square">
            <a:spAutoFit/>
          </a:bodyPr>
          <a:lstStyle/>
          <a:p>
            <a:r>
              <a:rPr lang="en-US" sz="1400" dirty="0">
                <a:latin typeface="Rubik" panose="00000500000000000000" pitchFamily="50" charset="-79"/>
                <a:cs typeface="Rubik" panose="00000500000000000000" pitchFamily="50" charset="-79"/>
              </a:rPr>
              <a:t>https://kec.az/incRK</a:t>
            </a:r>
          </a:p>
        </p:txBody>
      </p:sp>
    </p:spTree>
    <p:extLst>
      <p:ext uri="{BB962C8B-B14F-4D97-AF65-F5344CB8AC3E}">
        <p14:creationId xmlns:p14="http://schemas.microsoft.com/office/powerpoint/2010/main" val="2660113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013EBFE-0EC6-E025-1A01-4798F3EDAD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639C64-24A3-BD02-6A72-F7263B947926}"/>
              </a:ext>
            </a:extLst>
          </p:cNvPr>
          <p:cNvSpPr txBox="1"/>
          <p:nvPr/>
        </p:nvSpPr>
        <p:spPr>
          <a:xfrm>
            <a:off x="698860" y="1777993"/>
            <a:ext cx="5672933" cy="4278094"/>
          </a:xfrm>
          <a:prstGeom prst="rect">
            <a:avLst/>
          </a:prstGeom>
          <a:noFill/>
        </p:spPr>
        <p:txBody>
          <a:bodyPr wrap="square">
            <a:spAutoFit/>
          </a:bodyPr>
          <a:lstStyle/>
          <a:p>
            <a:r>
              <a:rPr lang="en-US" sz="1600" b="0" i="0" dirty="0">
                <a:solidFill>
                  <a:srgbClr val="333333"/>
                </a:solidFill>
                <a:effectLst/>
                <a:latin typeface="Mazzard H" pitchFamily="50" charset="0"/>
              </a:rPr>
              <a:t>FIFBAKU 2022 </a:t>
            </a:r>
            <a:r>
              <a:rPr lang="en-US" sz="1600" b="0" i="0" u="none" strike="noStrike" dirty="0">
                <a:effectLst/>
                <a:latin typeface="Mazzard H" pitchFamily="50" charset="0"/>
                <a:hlinkClick r:id="rId3"/>
              </a:rPr>
              <a:t>https://kec.az/ZXUDu</a:t>
            </a:r>
            <a:br>
              <a:rPr lang="en-US" sz="1600" dirty="0">
                <a:latin typeface="Mazzard H" pitchFamily="50" charset="0"/>
              </a:rPr>
            </a:br>
            <a:r>
              <a:rPr lang="en-US" sz="1600" b="0" i="0" dirty="0">
                <a:solidFill>
                  <a:srgbClr val="333333"/>
                </a:solidFill>
                <a:effectLst/>
                <a:latin typeface="Mazzard H" pitchFamily="50" charset="0"/>
              </a:rPr>
              <a:t>MMF2024 </a:t>
            </a:r>
            <a:r>
              <a:rPr lang="en-US" sz="1600" b="0" i="0" u="none" strike="noStrike" dirty="0">
                <a:effectLst/>
                <a:latin typeface="Mazzard H" pitchFamily="50" charset="0"/>
                <a:hlinkClick r:id="rId4"/>
              </a:rPr>
              <a:t>https://kec.az/sVvIx</a:t>
            </a:r>
            <a:br>
              <a:rPr lang="en-US" sz="1600" dirty="0">
                <a:latin typeface="Mazzard H" pitchFamily="50" charset="0"/>
              </a:rPr>
            </a:br>
            <a:r>
              <a:rPr lang="en-US" sz="1600" b="0" i="0" dirty="0">
                <a:solidFill>
                  <a:srgbClr val="333333"/>
                </a:solidFill>
                <a:effectLst/>
                <a:latin typeface="Mazzard H" pitchFamily="50" charset="0"/>
              </a:rPr>
              <a:t>UNEC2022 </a:t>
            </a:r>
            <a:r>
              <a:rPr lang="en-US" sz="1600" b="0" i="0" u="none" strike="noStrike" dirty="0">
                <a:effectLst/>
                <a:latin typeface="Mazzard H" pitchFamily="50" charset="0"/>
                <a:hlinkClick r:id="rId5"/>
              </a:rPr>
              <a:t>https://kec.az/HQSrA</a:t>
            </a:r>
            <a:br>
              <a:rPr lang="en-US" sz="1600" dirty="0">
                <a:latin typeface="Mazzard H" pitchFamily="50" charset="0"/>
              </a:rPr>
            </a:br>
            <a:r>
              <a:rPr lang="en-US" sz="1600" b="0" i="0" dirty="0">
                <a:solidFill>
                  <a:srgbClr val="333333"/>
                </a:solidFill>
                <a:effectLst/>
                <a:latin typeface="Mazzard H" pitchFamily="50" charset="0"/>
              </a:rPr>
              <a:t>WIFBAKU2022 </a:t>
            </a:r>
            <a:r>
              <a:rPr lang="en-US" sz="1600" b="0" i="0" u="none" strike="noStrike" dirty="0">
                <a:effectLst/>
                <a:latin typeface="Mazzard H" pitchFamily="50" charset="0"/>
                <a:hlinkClick r:id="rId6"/>
              </a:rPr>
              <a:t>https://kec.az/CgxHE</a:t>
            </a:r>
            <a:br>
              <a:rPr lang="en-US" sz="1600" dirty="0">
                <a:latin typeface="Mazzard H" pitchFamily="50" charset="0"/>
              </a:rPr>
            </a:br>
            <a:r>
              <a:rPr lang="en-US" sz="1600" b="0" i="0" dirty="0">
                <a:solidFill>
                  <a:srgbClr val="333333"/>
                </a:solidFill>
                <a:effectLst/>
                <a:latin typeface="Mazzard H" pitchFamily="50" charset="0"/>
              </a:rPr>
              <a:t>İSCEMR2022 </a:t>
            </a:r>
            <a:r>
              <a:rPr lang="en-US" sz="1600" b="0" i="0" u="none" strike="noStrike" dirty="0">
                <a:effectLst/>
                <a:latin typeface="Mazzard H" pitchFamily="50" charset="0"/>
                <a:hlinkClick r:id="rId7"/>
              </a:rPr>
              <a:t>https://kec.az/tuCKP</a:t>
            </a:r>
            <a:br>
              <a:rPr lang="en-US" sz="1600" dirty="0">
                <a:latin typeface="Mazzard H" pitchFamily="50" charset="0"/>
              </a:rPr>
            </a:br>
            <a:r>
              <a:rPr lang="en-US" sz="1600" b="0" i="0" dirty="0">
                <a:solidFill>
                  <a:srgbClr val="333333"/>
                </a:solidFill>
                <a:effectLst/>
                <a:latin typeface="Mazzard H" pitchFamily="50" charset="0"/>
              </a:rPr>
              <a:t>MİRF2024 </a:t>
            </a:r>
            <a:r>
              <a:rPr lang="en-US" sz="1600" b="0" i="0" u="none" strike="noStrike" dirty="0">
                <a:effectLst/>
                <a:latin typeface="Mazzard H" pitchFamily="50" charset="0"/>
                <a:hlinkClick r:id="rId8"/>
              </a:rPr>
              <a:t>https://kec.az/HwlgM</a:t>
            </a:r>
            <a:br>
              <a:rPr lang="en-US" sz="1600" dirty="0">
                <a:latin typeface="Mazzard H" pitchFamily="50" charset="0"/>
              </a:rPr>
            </a:br>
            <a:r>
              <a:rPr lang="en-US" sz="1600" b="0" i="0" dirty="0">
                <a:solidFill>
                  <a:srgbClr val="333333"/>
                </a:solidFill>
                <a:effectLst/>
                <a:latin typeface="Mazzard H" pitchFamily="50" charset="0"/>
              </a:rPr>
              <a:t>DMC2023 </a:t>
            </a:r>
            <a:r>
              <a:rPr lang="en-US" sz="1600" b="0" i="0" u="none" strike="noStrike" dirty="0">
                <a:effectLst/>
                <a:latin typeface="Mazzard H" pitchFamily="50" charset="0"/>
                <a:hlinkClick r:id="rId9"/>
              </a:rPr>
              <a:t>https://kec.az/pQjgI</a:t>
            </a:r>
            <a:br>
              <a:rPr lang="en-US" sz="1600" dirty="0">
                <a:latin typeface="Mazzard H" pitchFamily="50" charset="0"/>
              </a:rPr>
            </a:br>
            <a:r>
              <a:rPr lang="en-US" sz="1600" b="0" i="0" dirty="0">
                <a:solidFill>
                  <a:srgbClr val="333333"/>
                </a:solidFill>
                <a:effectLst/>
                <a:latin typeface="Mazzard H" pitchFamily="50" charset="0"/>
              </a:rPr>
              <a:t>VMZ2024 </a:t>
            </a:r>
            <a:r>
              <a:rPr lang="en-US" sz="1600" b="0" i="0" u="none" strike="noStrike" dirty="0">
                <a:effectLst/>
                <a:latin typeface="Mazzard H" pitchFamily="50" charset="0"/>
                <a:hlinkClick r:id="rId10"/>
              </a:rPr>
              <a:t>https://kec.az/miTIL</a:t>
            </a:r>
            <a:br>
              <a:rPr lang="en-US" sz="1600" dirty="0">
                <a:latin typeface="Mazzard H" pitchFamily="50" charset="0"/>
              </a:rPr>
            </a:br>
            <a:r>
              <a:rPr lang="en-US" sz="1600" b="0" i="0" dirty="0">
                <a:solidFill>
                  <a:srgbClr val="333333"/>
                </a:solidFill>
                <a:effectLst/>
                <a:latin typeface="Mazzard H" pitchFamily="50" charset="0"/>
              </a:rPr>
              <a:t>İRZBAKU2023 </a:t>
            </a:r>
            <a:r>
              <a:rPr lang="en-US" sz="1600" b="0" i="0" u="none" strike="noStrike" dirty="0">
                <a:effectLst/>
                <a:latin typeface="Mazzard H" pitchFamily="50" charset="0"/>
                <a:hlinkClick r:id="rId11"/>
              </a:rPr>
              <a:t>https://kec.az/</a:t>
            </a:r>
            <a:br>
              <a:rPr lang="en-US" sz="1600" dirty="0">
                <a:latin typeface="Mazzard H" pitchFamily="50" charset="0"/>
              </a:rPr>
            </a:br>
            <a:r>
              <a:rPr lang="en-US" sz="1600" b="0" i="0" dirty="0">
                <a:solidFill>
                  <a:srgbClr val="333333"/>
                </a:solidFill>
                <a:effectLst/>
                <a:latin typeface="Mazzard H" pitchFamily="50" charset="0"/>
              </a:rPr>
              <a:t>TIFBAKU2024 </a:t>
            </a:r>
            <a:r>
              <a:rPr lang="en-US" sz="1600" b="0" i="0" u="none" strike="noStrike" dirty="0">
                <a:effectLst/>
                <a:latin typeface="Mazzard H" pitchFamily="50" charset="0"/>
                <a:hlinkClick r:id="rId12"/>
              </a:rPr>
              <a:t>https://kec.az/syOap</a:t>
            </a:r>
            <a:br>
              <a:rPr lang="en-US" sz="1600" dirty="0">
                <a:latin typeface="Mazzard H" pitchFamily="50" charset="0"/>
              </a:rPr>
            </a:br>
            <a:r>
              <a:rPr lang="en-US" sz="1600" b="0" i="0" dirty="0">
                <a:solidFill>
                  <a:srgbClr val="333333"/>
                </a:solidFill>
                <a:effectLst/>
                <a:latin typeface="Mazzard H" pitchFamily="50" charset="0"/>
              </a:rPr>
              <a:t>SMZBAKU2023 </a:t>
            </a:r>
            <a:r>
              <a:rPr lang="en-US" sz="1600" b="0" i="0" u="none" strike="noStrike" dirty="0">
                <a:effectLst/>
                <a:latin typeface="Mazzard H" pitchFamily="50" charset="0"/>
                <a:hlinkClick r:id="rId13"/>
              </a:rPr>
              <a:t>https://kec.az/POeLX</a:t>
            </a:r>
            <a:br>
              <a:rPr lang="en-US" sz="1600" dirty="0">
                <a:latin typeface="Mazzard H" pitchFamily="50" charset="0"/>
              </a:rPr>
            </a:br>
            <a:r>
              <a:rPr lang="en-US" sz="1600" b="0" i="0" dirty="0">
                <a:solidFill>
                  <a:srgbClr val="333333"/>
                </a:solidFill>
                <a:effectLst/>
                <a:latin typeface="Mazzard H" pitchFamily="50" charset="0"/>
              </a:rPr>
              <a:t>TMZBAKU2023 </a:t>
            </a:r>
            <a:r>
              <a:rPr lang="en-US" sz="1600" b="0" i="0" u="none" strike="noStrike" dirty="0">
                <a:effectLst/>
                <a:latin typeface="Mazzard H" pitchFamily="50" charset="0"/>
                <a:hlinkClick r:id="rId14"/>
              </a:rPr>
              <a:t>https://kec.az/VOzQa</a:t>
            </a:r>
            <a:br>
              <a:rPr lang="en-US" sz="1600" dirty="0">
                <a:latin typeface="Mazzard H" pitchFamily="50" charset="0"/>
              </a:rPr>
            </a:br>
            <a:r>
              <a:rPr lang="en-US" sz="1600" b="0" i="0" dirty="0">
                <a:solidFill>
                  <a:srgbClr val="333333"/>
                </a:solidFill>
                <a:effectLst/>
                <a:latin typeface="Mazzard H" pitchFamily="50" charset="0"/>
              </a:rPr>
              <a:t>STZBAKU2023 </a:t>
            </a:r>
            <a:r>
              <a:rPr lang="en-US" sz="1600" b="0" i="0" u="none" strike="noStrike" dirty="0">
                <a:effectLst/>
                <a:latin typeface="Mazzard H" pitchFamily="50" charset="0"/>
                <a:hlinkClick r:id="rId15"/>
              </a:rPr>
              <a:t>https://kec.az/jXoDo</a:t>
            </a:r>
            <a:br>
              <a:rPr lang="en-US" sz="1600" dirty="0">
                <a:latin typeface="Mazzard H" pitchFamily="50" charset="0"/>
              </a:rPr>
            </a:br>
            <a:r>
              <a:rPr lang="en-US" sz="1600" b="0" i="0" dirty="0">
                <a:solidFill>
                  <a:srgbClr val="333333"/>
                </a:solidFill>
                <a:effectLst/>
                <a:latin typeface="Mazzard H" pitchFamily="50" charset="0"/>
              </a:rPr>
              <a:t>TLZ2024 </a:t>
            </a:r>
            <a:r>
              <a:rPr lang="en-US" sz="1600" b="0" i="0" u="none" strike="noStrike" dirty="0">
                <a:effectLst/>
                <a:latin typeface="Mazzard H" pitchFamily="50" charset="0"/>
                <a:hlinkClick r:id="rId16"/>
              </a:rPr>
              <a:t>https://kec.az/IVeIQ</a:t>
            </a:r>
            <a:br>
              <a:rPr lang="en-US" sz="1600" dirty="0">
                <a:latin typeface="Mazzard H" pitchFamily="50" charset="0"/>
              </a:rPr>
            </a:br>
            <a:r>
              <a:rPr lang="en-US" sz="1600" b="0" i="0" dirty="0">
                <a:solidFill>
                  <a:srgbClr val="333333"/>
                </a:solidFill>
                <a:effectLst/>
                <a:latin typeface="Mazzard H" pitchFamily="50" charset="0"/>
              </a:rPr>
              <a:t>İMF2024 </a:t>
            </a:r>
            <a:r>
              <a:rPr lang="en-US" sz="1600" b="0" i="0" u="none" strike="noStrike" dirty="0">
                <a:effectLst/>
                <a:latin typeface="Mazzard H" pitchFamily="50" charset="0"/>
                <a:hlinkClick r:id="rId17"/>
              </a:rPr>
              <a:t>https://kec.az/FifKU</a:t>
            </a:r>
            <a:br>
              <a:rPr lang="en-US" sz="1600" dirty="0">
                <a:latin typeface="Mazzard H" pitchFamily="50" charset="0"/>
              </a:rPr>
            </a:br>
            <a:r>
              <a:rPr lang="en-US" sz="1600" b="0" i="0" dirty="0">
                <a:solidFill>
                  <a:srgbClr val="333333"/>
                </a:solidFill>
                <a:effectLst/>
                <a:latin typeface="Mazzard H" pitchFamily="50" charset="0"/>
              </a:rPr>
              <a:t>BİƏZ2024 </a:t>
            </a:r>
            <a:r>
              <a:rPr lang="en-US" sz="1600" b="0" i="0" u="none" strike="noStrike" dirty="0">
                <a:effectLst/>
                <a:latin typeface="Mazzard H" pitchFamily="50" charset="0"/>
                <a:hlinkClick r:id="rId18"/>
              </a:rPr>
              <a:t>https://kec.az/kiuSx</a:t>
            </a:r>
            <a:br>
              <a:rPr lang="en-US" sz="1600" dirty="0">
                <a:latin typeface="Mazzard H" pitchFamily="50" charset="0"/>
              </a:rPr>
            </a:br>
            <a:r>
              <a:rPr lang="en-US" sz="1600" b="0" i="0" dirty="0" err="1">
                <a:solidFill>
                  <a:srgbClr val="333333"/>
                </a:solidFill>
                <a:effectLst/>
                <a:latin typeface="Mazzard H" pitchFamily="50" charset="0"/>
              </a:rPr>
              <a:t>Qısa</a:t>
            </a:r>
            <a:r>
              <a:rPr lang="en-US" sz="1600" b="0" i="0" dirty="0">
                <a:solidFill>
                  <a:srgbClr val="333333"/>
                </a:solidFill>
                <a:effectLst/>
                <a:latin typeface="Mazzard H" pitchFamily="50" charset="0"/>
              </a:rPr>
              <a:t> </a:t>
            </a:r>
            <a:r>
              <a:rPr lang="en-US" sz="1600" b="0" i="0" dirty="0" err="1">
                <a:solidFill>
                  <a:srgbClr val="333333"/>
                </a:solidFill>
                <a:effectLst/>
                <a:latin typeface="Mazzard H" pitchFamily="50" charset="0"/>
              </a:rPr>
              <a:t>İcmallar</a:t>
            </a:r>
            <a:r>
              <a:rPr lang="en-US" sz="1600" b="0" i="0" dirty="0">
                <a:solidFill>
                  <a:srgbClr val="333333"/>
                </a:solidFill>
                <a:effectLst/>
                <a:latin typeface="Mazzard H" pitchFamily="50" charset="0"/>
              </a:rPr>
              <a:t> </a:t>
            </a:r>
            <a:r>
              <a:rPr lang="en-US" sz="1600" b="0" i="0" dirty="0" err="1">
                <a:solidFill>
                  <a:srgbClr val="333333"/>
                </a:solidFill>
                <a:effectLst/>
                <a:latin typeface="Mazzard H" pitchFamily="50" charset="0"/>
              </a:rPr>
              <a:t>Playlisti</a:t>
            </a:r>
            <a:r>
              <a:rPr lang="en-US" sz="1600" b="0" i="0" dirty="0">
                <a:solidFill>
                  <a:srgbClr val="333333"/>
                </a:solidFill>
                <a:effectLst/>
                <a:latin typeface="Mazzard H" pitchFamily="50" charset="0"/>
              </a:rPr>
              <a:t>: </a:t>
            </a:r>
            <a:r>
              <a:rPr lang="en-US" sz="1600" b="0" i="0" u="none" strike="noStrike" dirty="0">
                <a:effectLst/>
                <a:latin typeface="Mazzard H" pitchFamily="50" charset="0"/>
                <a:hlinkClick r:id="rId19"/>
              </a:rPr>
              <a:t>https://kec.az/AuOdU</a:t>
            </a:r>
            <a:endParaRPr lang="en-US" sz="1600" dirty="0">
              <a:latin typeface="Mazzard H" pitchFamily="50" charset="0"/>
            </a:endParaRPr>
          </a:p>
        </p:txBody>
      </p:sp>
      <p:pic>
        <p:nvPicPr>
          <p:cNvPr id="23" name="Picture 22">
            <a:extLst>
              <a:ext uri="{FF2B5EF4-FFF2-40B4-BE49-F238E27FC236}">
                <a16:creationId xmlns:a16="http://schemas.microsoft.com/office/drawing/2014/main" id="{665FE00C-7003-8FC5-1D01-73B9F35E793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98063" y="2325428"/>
            <a:ext cx="3037790" cy="2024403"/>
          </a:xfrm>
          <a:prstGeom prst="rect">
            <a:avLst/>
          </a:prstGeom>
          <a:ln>
            <a:noFill/>
          </a:ln>
          <a:effectLst>
            <a:outerShdw blurRad="50800" dist="50800" dir="5400000" algn="ctr" rotWithShape="0">
              <a:srgbClr val="000000">
                <a:alpha val="57000"/>
              </a:srgbClr>
            </a:outerShdw>
            <a:softEdge rad="112500"/>
          </a:effectLst>
        </p:spPr>
      </p:pic>
      <p:pic>
        <p:nvPicPr>
          <p:cNvPr id="24" name="Picture 23">
            <a:extLst>
              <a:ext uri="{FF2B5EF4-FFF2-40B4-BE49-F238E27FC236}">
                <a16:creationId xmlns:a16="http://schemas.microsoft.com/office/drawing/2014/main" id="{BA8EE776-C099-B053-42AB-B6CA5646766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62413" y="286475"/>
            <a:ext cx="3289951" cy="2189873"/>
          </a:xfrm>
          <a:prstGeom prst="rect">
            <a:avLst/>
          </a:prstGeom>
          <a:ln>
            <a:noFill/>
          </a:ln>
          <a:effectLst>
            <a:softEdge rad="112500"/>
          </a:effectLst>
        </p:spPr>
      </p:pic>
      <p:pic>
        <p:nvPicPr>
          <p:cNvPr id="25" name="Picture 24">
            <a:extLst>
              <a:ext uri="{FF2B5EF4-FFF2-40B4-BE49-F238E27FC236}">
                <a16:creationId xmlns:a16="http://schemas.microsoft.com/office/drawing/2014/main" id="{C52D2A6E-7F8E-38BB-B376-F97EF38C7A4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09928" y="4100420"/>
            <a:ext cx="3751227" cy="2499842"/>
          </a:xfrm>
          <a:prstGeom prst="rect">
            <a:avLst/>
          </a:prstGeom>
          <a:ln>
            <a:noFill/>
          </a:ln>
          <a:effectLst>
            <a:softEdge rad="112500"/>
          </a:effectLst>
        </p:spPr>
      </p:pic>
    </p:spTree>
    <p:extLst>
      <p:ext uri="{BB962C8B-B14F-4D97-AF65-F5344CB8AC3E}">
        <p14:creationId xmlns:p14="http://schemas.microsoft.com/office/powerpoint/2010/main" val="300193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12B790-13D0-E197-94FC-57E34CF247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B22945-B7A5-0043-6E28-FE0152AE155E}"/>
              </a:ext>
            </a:extLst>
          </p:cNvPr>
          <p:cNvSpPr txBox="1"/>
          <p:nvPr/>
        </p:nvSpPr>
        <p:spPr>
          <a:xfrm>
            <a:off x="1075765" y="3715330"/>
            <a:ext cx="3971364" cy="369332"/>
          </a:xfrm>
          <a:prstGeom prst="rect">
            <a:avLst/>
          </a:prstGeom>
          <a:noFill/>
        </p:spPr>
        <p:txBody>
          <a:bodyPr wrap="square">
            <a:spAutoFit/>
          </a:bodyPr>
          <a:lstStyle/>
          <a:p>
            <a:r>
              <a:rPr lang="az-Latn-AZ" b="1" dirty="0">
                <a:solidFill>
                  <a:schemeClr val="bg1"/>
                </a:solidFill>
                <a:latin typeface="Rubik" panose="00000500000000000000" pitchFamily="50" charset="-79"/>
                <a:cs typeface="Rubik" panose="00000500000000000000" pitchFamily="50" charset="-79"/>
              </a:rPr>
              <a:t>İcmal video: </a:t>
            </a:r>
            <a:r>
              <a:rPr lang="en-US" dirty="0">
                <a:solidFill>
                  <a:schemeClr val="bg1"/>
                </a:solidFill>
                <a:latin typeface="Rubik" panose="00000500000000000000" pitchFamily="50" charset="-79"/>
                <a:cs typeface="Rubik" panose="00000500000000000000" pitchFamily="50" charset="-79"/>
              </a:rPr>
              <a:t>https://kec.az/ZZdKf</a:t>
            </a:r>
          </a:p>
        </p:txBody>
      </p:sp>
      <p:sp>
        <p:nvSpPr>
          <p:cNvPr id="4" name="TextBox 3">
            <a:extLst>
              <a:ext uri="{FF2B5EF4-FFF2-40B4-BE49-F238E27FC236}">
                <a16:creationId xmlns:a16="http://schemas.microsoft.com/office/drawing/2014/main" id="{1324C4F3-FEFC-3241-D105-3CA4FA81D638}"/>
              </a:ext>
            </a:extLst>
          </p:cNvPr>
          <p:cNvSpPr txBox="1"/>
          <p:nvPr/>
        </p:nvSpPr>
        <p:spPr>
          <a:xfrm>
            <a:off x="1075765" y="4160919"/>
            <a:ext cx="3891518" cy="369332"/>
          </a:xfrm>
          <a:prstGeom prst="rect">
            <a:avLst/>
          </a:prstGeom>
          <a:noFill/>
        </p:spPr>
        <p:txBody>
          <a:bodyPr wrap="square">
            <a:spAutoFit/>
          </a:bodyPr>
          <a:lstStyle/>
          <a:p>
            <a:r>
              <a:rPr lang="az-Latn-AZ" b="1" dirty="0">
                <a:solidFill>
                  <a:schemeClr val="bg1"/>
                </a:solidFill>
                <a:latin typeface="Rubik" panose="00000500000000000000" pitchFamily="50" charset="-79"/>
                <a:cs typeface="Rubik" panose="00000500000000000000" pitchFamily="50" charset="-79"/>
              </a:rPr>
              <a:t>Playlist: https://kec.az/GMOcV</a:t>
            </a:r>
            <a:endParaRPr lang="en-US" dirty="0">
              <a:solidFill>
                <a:schemeClr val="bg1"/>
              </a:solidFill>
              <a:latin typeface="Rubik" panose="00000500000000000000" pitchFamily="50" charset="-79"/>
              <a:cs typeface="Rubik" panose="00000500000000000000" pitchFamily="50" charset="-79"/>
            </a:endParaRPr>
          </a:p>
        </p:txBody>
      </p:sp>
      <p:sp>
        <p:nvSpPr>
          <p:cNvPr id="5" name="TextBox 4">
            <a:extLst>
              <a:ext uri="{FF2B5EF4-FFF2-40B4-BE49-F238E27FC236}">
                <a16:creationId xmlns:a16="http://schemas.microsoft.com/office/drawing/2014/main" id="{F519F2F2-8909-D465-DDF2-450EF4F540D7}"/>
              </a:ext>
            </a:extLst>
          </p:cNvPr>
          <p:cNvSpPr txBox="1"/>
          <p:nvPr/>
        </p:nvSpPr>
        <p:spPr>
          <a:xfrm>
            <a:off x="835487" y="2311673"/>
            <a:ext cx="4372074" cy="830997"/>
          </a:xfrm>
          <a:prstGeom prst="rect">
            <a:avLst/>
          </a:prstGeom>
          <a:noFill/>
        </p:spPr>
        <p:txBody>
          <a:bodyPr wrap="square">
            <a:spAutoFit/>
          </a:bodyPr>
          <a:lstStyle/>
          <a:p>
            <a:pPr marL="12700" algn="ctr">
              <a:lnSpc>
                <a:spcPct val="100000"/>
              </a:lnSpc>
              <a:spcBef>
                <a:spcPts val="125"/>
              </a:spcBef>
            </a:pPr>
            <a:r>
              <a:rPr lang="az-Latn-AZ" sz="2400" b="1" dirty="0">
                <a:solidFill>
                  <a:schemeClr val="bg1"/>
                </a:solidFill>
                <a:latin typeface="Rubik" panose="00000500000000000000" pitchFamily="50" charset="-79"/>
                <a:cs typeface="Rubik" panose="00000500000000000000" pitchFamily="50" charset="-79"/>
              </a:rPr>
              <a:t>Təchizat Zənciri Liderləri Zirvəsi 2024</a:t>
            </a:r>
          </a:p>
        </p:txBody>
      </p:sp>
      <p:grpSp>
        <p:nvGrpSpPr>
          <p:cNvPr id="30" name="Group 29">
            <a:extLst>
              <a:ext uri="{FF2B5EF4-FFF2-40B4-BE49-F238E27FC236}">
                <a16:creationId xmlns:a16="http://schemas.microsoft.com/office/drawing/2014/main" id="{765D0E65-B77E-4145-DEBB-F29881BFBAFD}"/>
              </a:ext>
            </a:extLst>
          </p:cNvPr>
          <p:cNvGrpSpPr/>
          <p:nvPr/>
        </p:nvGrpSpPr>
        <p:grpSpPr>
          <a:xfrm>
            <a:off x="5782234" y="550619"/>
            <a:ext cx="5405719" cy="5442573"/>
            <a:chOff x="6095999" y="738879"/>
            <a:chExt cx="4753111" cy="4785516"/>
          </a:xfrm>
        </p:grpSpPr>
        <p:pic>
          <p:nvPicPr>
            <p:cNvPr id="16" name="Picture 15">
              <a:extLst>
                <a:ext uri="{FF2B5EF4-FFF2-40B4-BE49-F238E27FC236}">
                  <a16:creationId xmlns:a16="http://schemas.microsoft.com/office/drawing/2014/main" id="{EC4F7E68-3FD9-AAC9-19A5-1EBDC1944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5766" y="3929223"/>
              <a:ext cx="2393343" cy="1595172"/>
            </a:xfrm>
            <a:prstGeom prst="rect">
              <a:avLst/>
            </a:prstGeom>
          </p:spPr>
        </p:pic>
        <p:pic>
          <p:nvPicPr>
            <p:cNvPr id="18" name="Picture 17">
              <a:extLst>
                <a:ext uri="{FF2B5EF4-FFF2-40B4-BE49-F238E27FC236}">
                  <a16:creationId xmlns:a16="http://schemas.microsoft.com/office/drawing/2014/main" id="{526A7842-B66C-EB3B-999C-7F5837472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906845"/>
              <a:ext cx="2359767" cy="1572794"/>
            </a:xfrm>
            <a:prstGeom prst="rect">
              <a:avLst/>
            </a:prstGeom>
          </p:spPr>
        </p:pic>
        <p:pic>
          <p:nvPicPr>
            <p:cNvPr id="20" name="Picture 19">
              <a:extLst>
                <a:ext uri="{FF2B5EF4-FFF2-40B4-BE49-F238E27FC236}">
                  <a16:creationId xmlns:a16="http://schemas.microsoft.com/office/drawing/2014/main" id="{B6EB3F37-BD46-FFAD-5725-CAFC5B86E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768" y="2311673"/>
              <a:ext cx="2393342" cy="1595172"/>
            </a:xfrm>
            <a:prstGeom prst="rect">
              <a:avLst/>
            </a:prstGeom>
          </p:spPr>
        </p:pic>
        <p:pic>
          <p:nvPicPr>
            <p:cNvPr id="22" name="Picture 21">
              <a:extLst>
                <a:ext uri="{FF2B5EF4-FFF2-40B4-BE49-F238E27FC236}">
                  <a16:creationId xmlns:a16="http://schemas.microsoft.com/office/drawing/2014/main" id="{5643C6B5-E17D-5BC7-53E9-3C23D46BDB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334051"/>
              <a:ext cx="2359767" cy="1572794"/>
            </a:xfrm>
            <a:prstGeom prst="rect">
              <a:avLst/>
            </a:prstGeom>
          </p:spPr>
        </p:pic>
        <p:pic>
          <p:nvPicPr>
            <p:cNvPr id="27" name="Picture 26">
              <a:extLst>
                <a:ext uri="{FF2B5EF4-FFF2-40B4-BE49-F238E27FC236}">
                  <a16:creationId xmlns:a16="http://schemas.microsoft.com/office/drawing/2014/main" id="{2DEFC72C-1C46-6CF9-C5EA-66BA47D571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767" y="738879"/>
              <a:ext cx="2359767" cy="1572794"/>
            </a:xfrm>
            <a:prstGeom prst="rect">
              <a:avLst/>
            </a:prstGeom>
          </p:spPr>
        </p:pic>
        <p:pic>
          <p:nvPicPr>
            <p:cNvPr id="29" name="Picture 28">
              <a:extLst>
                <a:ext uri="{FF2B5EF4-FFF2-40B4-BE49-F238E27FC236}">
                  <a16:creationId xmlns:a16="http://schemas.microsoft.com/office/drawing/2014/main" id="{9926C419-2783-AB08-326D-DFC5191F33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738879"/>
              <a:ext cx="2359767" cy="1572794"/>
            </a:xfrm>
            <a:prstGeom prst="rect">
              <a:avLst/>
            </a:prstGeom>
          </p:spPr>
        </p:pic>
      </p:grpSp>
    </p:spTree>
    <p:extLst>
      <p:ext uri="{BB962C8B-B14F-4D97-AF65-F5344CB8AC3E}">
        <p14:creationId xmlns:p14="http://schemas.microsoft.com/office/powerpoint/2010/main" val="359038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0DA83-56CF-88F6-BAED-D059A546DCC3}"/>
              </a:ext>
            </a:extLst>
          </p:cNvPr>
          <p:cNvPicPr>
            <a:picLocks noChangeAspect="1"/>
          </p:cNvPicPr>
          <p:nvPr/>
        </p:nvPicPr>
        <p:blipFill>
          <a:blip r:embed="rId3" cstate="print">
            <a:extLst>
              <a:ext uri="{28A0092B-C50C-407E-A947-70E740481C1C}">
                <a14:useLocalDpi xmlns:a14="http://schemas.microsoft.com/office/drawing/2010/main" val="0"/>
              </a:ext>
            </a:extLst>
          </a:blip>
          <a:srcRect t="16486"/>
          <a:stretch/>
        </p:blipFill>
        <p:spPr>
          <a:xfrm>
            <a:off x="6842895" y="681336"/>
            <a:ext cx="3290047" cy="2747664"/>
          </a:xfrm>
          <a:prstGeom prst="rect">
            <a:avLst/>
          </a:prstGeom>
        </p:spPr>
      </p:pic>
      <p:pic>
        <p:nvPicPr>
          <p:cNvPr id="7" name="Picture 6">
            <a:extLst>
              <a:ext uri="{FF2B5EF4-FFF2-40B4-BE49-F238E27FC236}">
                <a16:creationId xmlns:a16="http://schemas.microsoft.com/office/drawing/2014/main" id="{1F4C3424-6AEA-ECEA-7D0B-C151C0E8F671}"/>
              </a:ext>
            </a:extLst>
          </p:cNvPr>
          <p:cNvPicPr>
            <a:picLocks noChangeAspect="1"/>
          </p:cNvPicPr>
          <p:nvPr/>
        </p:nvPicPr>
        <p:blipFill>
          <a:blip r:embed="rId4" cstate="print">
            <a:extLst>
              <a:ext uri="{28A0092B-C50C-407E-A947-70E740481C1C}">
                <a14:useLocalDpi xmlns:a14="http://schemas.microsoft.com/office/drawing/2010/main" val="0"/>
              </a:ext>
            </a:extLst>
          </a:blip>
          <a:srcRect t="20382"/>
          <a:stretch/>
        </p:blipFill>
        <p:spPr>
          <a:xfrm>
            <a:off x="1681377" y="3567954"/>
            <a:ext cx="3451082" cy="2747681"/>
          </a:xfrm>
          <a:prstGeom prst="rect">
            <a:avLst/>
          </a:prstGeom>
        </p:spPr>
      </p:pic>
      <p:pic>
        <p:nvPicPr>
          <p:cNvPr id="9" name="Picture 8">
            <a:extLst>
              <a:ext uri="{FF2B5EF4-FFF2-40B4-BE49-F238E27FC236}">
                <a16:creationId xmlns:a16="http://schemas.microsoft.com/office/drawing/2014/main" id="{6F460FAD-87A0-7A55-E480-006F2146F976}"/>
              </a:ext>
            </a:extLst>
          </p:cNvPr>
          <p:cNvPicPr>
            <a:picLocks noChangeAspect="1"/>
          </p:cNvPicPr>
          <p:nvPr/>
        </p:nvPicPr>
        <p:blipFill>
          <a:blip r:embed="rId5" cstate="print">
            <a:extLst>
              <a:ext uri="{28A0092B-C50C-407E-A947-70E740481C1C}">
                <a14:useLocalDpi xmlns:a14="http://schemas.microsoft.com/office/drawing/2010/main" val="0"/>
              </a:ext>
            </a:extLst>
          </a:blip>
          <a:srcRect t="19869"/>
          <a:stretch/>
        </p:blipFill>
        <p:spPr>
          <a:xfrm>
            <a:off x="6842895" y="3567954"/>
            <a:ext cx="3290047" cy="2747682"/>
          </a:xfrm>
          <a:prstGeom prst="rect">
            <a:avLst/>
          </a:prstGeom>
        </p:spPr>
      </p:pic>
      <p:sp>
        <p:nvSpPr>
          <p:cNvPr id="14" name="TextBox 13">
            <a:extLst>
              <a:ext uri="{FF2B5EF4-FFF2-40B4-BE49-F238E27FC236}">
                <a16:creationId xmlns:a16="http://schemas.microsoft.com/office/drawing/2014/main" id="{CF00F311-B382-B86A-698F-8F21D192DE70}"/>
              </a:ext>
            </a:extLst>
          </p:cNvPr>
          <p:cNvSpPr txBox="1"/>
          <p:nvPr/>
        </p:nvSpPr>
        <p:spPr>
          <a:xfrm rot="16200000">
            <a:off x="-1033750" y="3472499"/>
            <a:ext cx="4270721" cy="523220"/>
          </a:xfrm>
          <a:prstGeom prst="rect">
            <a:avLst/>
          </a:prstGeom>
          <a:noFill/>
        </p:spPr>
        <p:txBody>
          <a:bodyPr wrap="none" rtlCol="0">
            <a:spAutoFit/>
          </a:bodyPr>
          <a:lstStyle/>
          <a:p>
            <a:r>
              <a:rPr lang="az-Latn-AZ" sz="2800" dirty="0">
                <a:solidFill>
                  <a:srgbClr val="3A3D3D"/>
                </a:solidFill>
                <a:latin typeface="Rubik" panose="00000500000000000000" pitchFamily="50" charset="-79"/>
                <a:cs typeface="Rubik" panose="00000500000000000000" pitchFamily="50" charset="-79"/>
              </a:rPr>
              <a:t>Təchizat Zənciri Liderləri</a:t>
            </a:r>
            <a:endParaRPr lang="en-US" sz="2800" dirty="0">
              <a:solidFill>
                <a:srgbClr val="3A3D3D"/>
              </a:solidFill>
              <a:latin typeface="Rubik" panose="00000500000000000000" pitchFamily="50" charset="-79"/>
              <a:cs typeface="Rubik" panose="00000500000000000000" pitchFamily="50" charset="-79"/>
            </a:endParaRPr>
          </a:p>
        </p:txBody>
      </p:sp>
      <p:sp>
        <p:nvSpPr>
          <p:cNvPr id="15" name="TextBox 14">
            <a:extLst>
              <a:ext uri="{FF2B5EF4-FFF2-40B4-BE49-F238E27FC236}">
                <a16:creationId xmlns:a16="http://schemas.microsoft.com/office/drawing/2014/main" id="{773D562C-500F-EB22-2089-7375C87FE6B0}"/>
              </a:ext>
            </a:extLst>
          </p:cNvPr>
          <p:cNvSpPr txBox="1"/>
          <p:nvPr/>
        </p:nvSpPr>
        <p:spPr>
          <a:xfrm rot="5400000" flipH="1">
            <a:off x="9000719" y="3472499"/>
            <a:ext cx="4179349" cy="523220"/>
          </a:xfrm>
          <a:prstGeom prst="rect">
            <a:avLst/>
          </a:prstGeom>
          <a:noFill/>
        </p:spPr>
        <p:txBody>
          <a:bodyPr wrap="none" rtlCol="0">
            <a:spAutoFit/>
          </a:bodyPr>
          <a:lstStyle/>
          <a:p>
            <a:r>
              <a:rPr lang="az-Latn-AZ" sz="2800" dirty="0">
                <a:solidFill>
                  <a:srgbClr val="3A3D3D"/>
                </a:solidFill>
                <a:latin typeface="Rubik" panose="00000500000000000000" pitchFamily="50" charset="-79"/>
                <a:cs typeface="Rubik" panose="00000500000000000000" pitchFamily="50" charset="-79"/>
              </a:rPr>
              <a:t>Zirvəsi 2024 Statistikası</a:t>
            </a:r>
            <a:endParaRPr lang="en-US" sz="2800" dirty="0">
              <a:solidFill>
                <a:srgbClr val="3A3D3D"/>
              </a:solidFill>
              <a:latin typeface="Rubik" panose="00000500000000000000" pitchFamily="50" charset="-79"/>
              <a:cs typeface="Rubik" panose="00000500000000000000" pitchFamily="50" charset="-79"/>
            </a:endParaRPr>
          </a:p>
        </p:txBody>
      </p:sp>
      <p:pic>
        <p:nvPicPr>
          <p:cNvPr id="17" name="Picture 16">
            <a:extLst>
              <a:ext uri="{FF2B5EF4-FFF2-40B4-BE49-F238E27FC236}">
                <a16:creationId xmlns:a16="http://schemas.microsoft.com/office/drawing/2014/main" id="{383D6F7C-8F51-49BD-2D61-FA52F73054B0}"/>
              </a:ext>
            </a:extLst>
          </p:cNvPr>
          <p:cNvPicPr>
            <a:picLocks noChangeAspect="1"/>
          </p:cNvPicPr>
          <p:nvPr/>
        </p:nvPicPr>
        <p:blipFill>
          <a:blip r:embed="rId6" cstate="print">
            <a:extLst>
              <a:ext uri="{28A0092B-C50C-407E-A947-70E740481C1C}">
                <a14:useLocalDpi xmlns:a14="http://schemas.microsoft.com/office/drawing/2010/main" val="0"/>
              </a:ext>
            </a:extLst>
          </a:blip>
          <a:srcRect t="20382"/>
          <a:stretch/>
        </p:blipFill>
        <p:spPr>
          <a:xfrm>
            <a:off x="1681378" y="681318"/>
            <a:ext cx="3451082" cy="2747681"/>
          </a:xfrm>
          <a:prstGeom prst="rect">
            <a:avLst/>
          </a:prstGeom>
        </p:spPr>
      </p:pic>
    </p:spTree>
    <p:extLst>
      <p:ext uri="{BB962C8B-B14F-4D97-AF65-F5344CB8AC3E}">
        <p14:creationId xmlns:p14="http://schemas.microsoft.com/office/powerpoint/2010/main" val="87256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E2DBE3-EEEA-95C4-7A7C-8BA1E49ACD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9EB75D-93BE-6644-DC23-A84D94DF9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754" y="434788"/>
            <a:ext cx="4790739" cy="5988424"/>
          </a:xfrm>
          <a:prstGeom prst="rect">
            <a:avLst/>
          </a:prstGeom>
        </p:spPr>
      </p:pic>
      <p:sp>
        <p:nvSpPr>
          <p:cNvPr id="6" name="TextBox 5">
            <a:extLst>
              <a:ext uri="{FF2B5EF4-FFF2-40B4-BE49-F238E27FC236}">
                <a16:creationId xmlns:a16="http://schemas.microsoft.com/office/drawing/2014/main" id="{6CADFD09-6EC9-6BD4-A48C-F9DF50F853C1}"/>
              </a:ext>
            </a:extLst>
          </p:cNvPr>
          <p:cNvSpPr txBox="1"/>
          <p:nvPr/>
        </p:nvSpPr>
        <p:spPr>
          <a:xfrm>
            <a:off x="821944" y="2905780"/>
            <a:ext cx="4790739" cy="1384995"/>
          </a:xfrm>
          <a:prstGeom prst="rect">
            <a:avLst/>
          </a:prstGeom>
          <a:noFill/>
        </p:spPr>
        <p:txBody>
          <a:bodyPr wrap="square" rtlCol="0">
            <a:spAutoFit/>
          </a:bodyPr>
          <a:lstStyle/>
          <a:p>
            <a:pPr algn="ctr"/>
            <a:r>
              <a:rPr lang="az-Latn-AZ" sz="2800" dirty="0">
                <a:solidFill>
                  <a:srgbClr val="3A3D3D"/>
                </a:solidFill>
                <a:latin typeface="Rubik" panose="00000500000000000000" pitchFamily="50" charset="-79"/>
                <a:cs typeface="Rubik" panose="00000500000000000000" pitchFamily="50" charset="-79"/>
              </a:rPr>
              <a:t>Təchizat Zənciri Liderləri Zirvəsi 2024 </a:t>
            </a:r>
          </a:p>
          <a:p>
            <a:pPr algn="ctr"/>
            <a:r>
              <a:rPr lang="az-Latn-AZ" sz="2800" dirty="0">
                <a:solidFill>
                  <a:srgbClr val="3A3D3D"/>
                </a:solidFill>
                <a:latin typeface="Rubik" panose="00000500000000000000" pitchFamily="50" charset="-79"/>
                <a:cs typeface="Rubik" panose="00000500000000000000" pitchFamily="50" charset="-79"/>
              </a:rPr>
              <a:t>Moderator və Spikerləri</a:t>
            </a:r>
            <a:endParaRPr lang="en-US" sz="2800" dirty="0">
              <a:solidFill>
                <a:srgbClr val="3A3D3D"/>
              </a:solidFill>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104520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D6C9D8-D0DB-54FC-921D-DEC8797C044A}"/>
              </a:ext>
            </a:extLst>
          </p:cNvPr>
          <p:cNvSpPr txBox="1"/>
          <p:nvPr/>
        </p:nvSpPr>
        <p:spPr>
          <a:xfrm>
            <a:off x="4473600" y="1096243"/>
            <a:ext cx="3244799" cy="643533"/>
          </a:xfrm>
          <a:prstGeom prst="rect">
            <a:avLst/>
          </a:prstGeom>
          <a:noFill/>
        </p:spPr>
        <p:txBody>
          <a:bodyPr wrap="none" rtlCol="0">
            <a:spAutoFit/>
          </a:bodyPr>
          <a:lstStyle/>
          <a:p>
            <a:r>
              <a:rPr lang="az-Latn-AZ" sz="4000" b="1" spc="300" dirty="0">
                <a:solidFill>
                  <a:schemeClr val="bg1"/>
                </a:solidFill>
                <a:latin typeface="Rubik" panose="00000500000000000000" pitchFamily="50" charset="-79"/>
                <a:cs typeface="Rubik" panose="00000500000000000000" pitchFamily="50" charset="-79"/>
              </a:rPr>
              <a:t>PANELLƏR</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3" name="TextBox 2">
            <a:extLst>
              <a:ext uri="{FF2B5EF4-FFF2-40B4-BE49-F238E27FC236}">
                <a16:creationId xmlns:a16="http://schemas.microsoft.com/office/drawing/2014/main" id="{4EFE170A-A2D0-436B-D785-954B3983F513}"/>
              </a:ext>
            </a:extLst>
          </p:cNvPr>
          <p:cNvSpPr txBox="1"/>
          <p:nvPr/>
        </p:nvSpPr>
        <p:spPr>
          <a:xfrm>
            <a:off x="1928048" y="2261655"/>
            <a:ext cx="1766830" cy="707886"/>
          </a:xfrm>
          <a:prstGeom prst="rect">
            <a:avLst/>
          </a:prstGeom>
          <a:noFill/>
        </p:spPr>
        <p:txBody>
          <a:bodyPr wrap="none" rtlCol="0">
            <a:spAutoFit/>
          </a:bodyPr>
          <a:lstStyle/>
          <a:p>
            <a:r>
              <a:rPr lang="az-Latn-AZ" sz="4000" b="1" spc="300" dirty="0">
                <a:solidFill>
                  <a:schemeClr val="bg1"/>
                </a:solidFill>
                <a:latin typeface="Rubik" panose="00000500000000000000" pitchFamily="50" charset="-79"/>
                <a:cs typeface="Rubik" panose="00000500000000000000" pitchFamily="50" charset="-79"/>
              </a:rPr>
              <a:t>I GÜN</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6B8F3876-7020-11AC-C9F9-DE9929259C05}"/>
              </a:ext>
            </a:extLst>
          </p:cNvPr>
          <p:cNvSpPr txBox="1"/>
          <p:nvPr/>
        </p:nvSpPr>
        <p:spPr>
          <a:xfrm>
            <a:off x="7943367" y="2261655"/>
            <a:ext cx="1973617" cy="707886"/>
          </a:xfrm>
          <a:prstGeom prst="rect">
            <a:avLst/>
          </a:prstGeom>
          <a:noFill/>
        </p:spPr>
        <p:txBody>
          <a:bodyPr wrap="none" rtlCol="0">
            <a:spAutoFit/>
          </a:bodyPr>
          <a:lstStyle/>
          <a:p>
            <a:r>
              <a:rPr lang="az-Latn-AZ" sz="4000" b="1" spc="300" dirty="0">
                <a:solidFill>
                  <a:schemeClr val="bg1"/>
                </a:solidFill>
                <a:latin typeface="Rubik" panose="00000500000000000000" pitchFamily="50" charset="-79"/>
                <a:cs typeface="Rubik" panose="00000500000000000000" pitchFamily="50" charset="-79"/>
              </a:rPr>
              <a:t>II GÜN</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5" name="TextBox 4">
            <a:extLst>
              <a:ext uri="{FF2B5EF4-FFF2-40B4-BE49-F238E27FC236}">
                <a16:creationId xmlns:a16="http://schemas.microsoft.com/office/drawing/2014/main" id="{4265FF3B-BDD6-DB16-122F-42B7C5821628}"/>
              </a:ext>
            </a:extLst>
          </p:cNvPr>
          <p:cNvSpPr txBox="1"/>
          <p:nvPr/>
        </p:nvSpPr>
        <p:spPr>
          <a:xfrm>
            <a:off x="1228801" y="3565294"/>
            <a:ext cx="3244799" cy="646331"/>
          </a:xfrm>
          <a:prstGeom prst="rect">
            <a:avLst/>
          </a:prstGeom>
          <a:noFill/>
        </p:spPr>
        <p:txBody>
          <a:bodyPr wrap="square" rtlCol="0">
            <a:spAutoFit/>
          </a:bodyPr>
          <a:lstStyle/>
          <a:p>
            <a:r>
              <a:rPr lang="az-Latn-AZ" dirty="0">
                <a:latin typeface="Rubik" panose="00000500000000000000" pitchFamily="50" charset="-79"/>
                <a:cs typeface="Rubik" panose="00000500000000000000" pitchFamily="50" charset="-79"/>
              </a:rPr>
              <a:t>Dövlət Satınalmaları: </a:t>
            </a:r>
          </a:p>
          <a:p>
            <a:r>
              <a:rPr lang="az-Latn-AZ" dirty="0">
                <a:latin typeface="Rubik" panose="00000500000000000000" pitchFamily="50" charset="-79"/>
                <a:cs typeface="Rubik" panose="00000500000000000000" pitchFamily="50" charset="-79"/>
              </a:rPr>
              <a:t>Nəyi dəyişdik, nə əldə etdik</a:t>
            </a:r>
            <a:endParaRPr lang="en-US" dirty="0">
              <a:latin typeface="Rubik" panose="00000500000000000000" pitchFamily="50" charset="-79"/>
              <a:cs typeface="Rubik" panose="00000500000000000000" pitchFamily="50" charset="-79"/>
            </a:endParaRPr>
          </a:p>
        </p:txBody>
      </p:sp>
      <p:sp>
        <p:nvSpPr>
          <p:cNvPr id="6" name="TextBox 5">
            <a:extLst>
              <a:ext uri="{FF2B5EF4-FFF2-40B4-BE49-F238E27FC236}">
                <a16:creationId xmlns:a16="http://schemas.microsoft.com/office/drawing/2014/main" id="{96DF8FCB-B334-171D-59C1-711A35F4F5DD}"/>
              </a:ext>
            </a:extLst>
          </p:cNvPr>
          <p:cNvSpPr txBox="1"/>
          <p:nvPr/>
        </p:nvSpPr>
        <p:spPr>
          <a:xfrm>
            <a:off x="1228801" y="4694846"/>
            <a:ext cx="3244799" cy="646331"/>
          </a:xfrm>
          <a:prstGeom prst="rect">
            <a:avLst/>
          </a:prstGeom>
          <a:noFill/>
        </p:spPr>
        <p:txBody>
          <a:bodyPr wrap="square" rtlCol="0">
            <a:spAutoFit/>
          </a:bodyPr>
          <a:lstStyle/>
          <a:p>
            <a:r>
              <a:rPr lang="az-Latn-AZ" dirty="0">
                <a:latin typeface="Rubik" panose="00000500000000000000" pitchFamily="50" charset="-79"/>
                <a:cs typeface="Rubik" panose="00000500000000000000" pitchFamily="50" charset="-79"/>
              </a:rPr>
              <a:t>Təchizat Zəncirini Yenidən Düşünün</a:t>
            </a:r>
            <a:endParaRPr lang="en-US" dirty="0">
              <a:latin typeface="Rubik" panose="00000500000000000000" pitchFamily="50" charset="-79"/>
              <a:cs typeface="Rubik" panose="00000500000000000000" pitchFamily="50" charset="-79"/>
            </a:endParaRPr>
          </a:p>
        </p:txBody>
      </p:sp>
      <p:sp>
        <p:nvSpPr>
          <p:cNvPr id="7" name="TextBox 6">
            <a:extLst>
              <a:ext uri="{FF2B5EF4-FFF2-40B4-BE49-F238E27FC236}">
                <a16:creationId xmlns:a16="http://schemas.microsoft.com/office/drawing/2014/main" id="{FDB2CCA2-D4B4-2525-8E8A-91222F6766C2}"/>
              </a:ext>
            </a:extLst>
          </p:cNvPr>
          <p:cNvSpPr txBox="1"/>
          <p:nvPr/>
        </p:nvSpPr>
        <p:spPr>
          <a:xfrm>
            <a:off x="7522024" y="3565294"/>
            <a:ext cx="3244799" cy="646331"/>
          </a:xfrm>
          <a:prstGeom prst="rect">
            <a:avLst/>
          </a:prstGeom>
          <a:noFill/>
        </p:spPr>
        <p:txBody>
          <a:bodyPr wrap="square" rtlCol="0">
            <a:spAutoFit/>
          </a:bodyPr>
          <a:lstStyle/>
          <a:p>
            <a:r>
              <a:rPr lang="az-Latn-AZ" dirty="0">
                <a:latin typeface="Rubik" panose="00000500000000000000" pitchFamily="50" charset="-79"/>
                <a:cs typeface="Rubik" panose="00000500000000000000" pitchFamily="50" charset="-79"/>
              </a:rPr>
              <a:t>Təchizat Zəncirinin </a:t>
            </a:r>
          </a:p>
          <a:p>
            <a:r>
              <a:rPr lang="az-Latn-AZ" dirty="0">
                <a:latin typeface="Rubik" panose="00000500000000000000" pitchFamily="50" charset="-79"/>
                <a:cs typeface="Rubik" panose="00000500000000000000" pitchFamily="50" charset="-79"/>
              </a:rPr>
              <a:t>Rəqəmsal Transformasiyası</a:t>
            </a:r>
            <a:endParaRPr lang="en-US" dirty="0">
              <a:latin typeface="Rubik" panose="00000500000000000000" pitchFamily="50" charset="-79"/>
              <a:cs typeface="Rubik" panose="00000500000000000000" pitchFamily="50" charset="-79"/>
            </a:endParaRPr>
          </a:p>
        </p:txBody>
      </p:sp>
      <p:sp>
        <p:nvSpPr>
          <p:cNvPr id="8" name="TextBox 7">
            <a:extLst>
              <a:ext uri="{FF2B5EF4-FFF2-40B4-BE49-F238E27FC236}">
                <a16:creationId xmlns:a16="http://schemas.microsoft.com/office/drawing/2014/main" id="{C895AA4A-CB4B-A5D3-46C6-EE2D2DE200B9}"/>
              </a:ext>
            </a:extLst>
          </p:cNvPr>
          <p:cNvSpPr txBox="1"/>
          <p:nvPr/>
        </p:nvSpPr>
        <p:spPr>
          <a:xfrm>
            <a:off x="7522023" y="4694846"/>
            <a:ext cx="3244799" cy="646331"/>
          </a:xfrm>
          <a:prstGeom prst="rect">
            <a:avLst/>
          </a:prstGeom>
          <a:noFill/>
        </p:spPr>
        <p:txBody>
          <a:bodyPr wrap="square" rtlCol="0">
            <a:spAutoFit/>
          </a:bodyPr>
          <a:lstStyle/>
          <a:p>
            <a:r>
              <a:rPr lang="az-Latn-AZ" dirty="0">
                <a:latin typeface="Rubik" panose="00000500000000000000" pitchFamily="50" charset="-79"/>
                <a:cs typeface="Rubik" panose="00000500000000000000" pitchFamily="50" charset="-79"/>
              </a:rPr>
              <a:t>Təchizat Zəncirində </a:t>
            </a:r>
          </a:p>
          <a:p>
            <a:r>
              <a:rPr lang="az-Latn-AZ" dirty="0">
                <a:latin typeface="Rubik" panose="00000500000000000000" pitchFamily="50" charset="-79"/>
                <a:cs typeface="Rubik" panose="00000500000000000000" pitchFamily="50" charset="-79"/>
              </a:rPr>
              <a:t>Risklərin idarə edilməsi</a:t>
            </a:r>
            <a:endParaRPr lang="en-US"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2647116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FB8FF6-A3D7-FC0E-FB5A-A20E876E8A95}"/>
              </a:ext>
            </a:extLst>
          </p:cNvPr>
          <p:cNvSpPr txBox="1"/>
          <p:nvPr/>
        </p:nvSpPr>
        <p:spPr>
          <a:xfrm>
            <a:off x="9340492" y="2767281"/>
            <a:ext cx="2452916" cy="1323439"/>
          </a:xfrm>
          <a:prstGeom prst="rect">
            <a:avLst/>
          </a:prstGeom>
          <a:noFill/>
        </p:spPr>
        <p:txBody>
          <a:bodyPr wrap="none" rtlCol="0">
            <a:spAutoFit/>
          </a:bodyPr>
          <a:lstStyle/>
          <a:p>
            <a:pPr algn="ctr"/>
            <a:r>
              <a:rPr lang="az-Latn-AZ" sz="4000" b="1" spc="300" dirty="0">
                <a:solidFill>
                  <a:schemeClr val="bg1"/>
                </a:solidFill>
                <a:latin typeface="Rubik" panose="00000500000000000000" pitchFamily="50" charset="-79"/>
                <a:cs typeface="Rubik" panose="00000500000000000000" pitchFamily="50" charset="-79"/>
              </a:rPr>
              <a:t>I GÜN</a:t>
            </a:r>
          </a:p>
          <a:p>
            <a:pPr algn="ctr"/>
            <a:r>
              <a:rPr lang="az-Latn-AZ" sz="4000" b="1" spc="300" dirty="0">
                <a:solidFill>
                  <a:schemeClr val="bg1"/>
                </a:solidFill>
                <a:latin typeface="Rubik" panose="00000500000000000000" pitchFamily="50" charset="-79"/>
                <a:cs typeface="Rubik" panose="00000500000000000000" pitchFamily="50" charset="-79"/>
              </a:rPr>
              <a:t>I PANEL</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6" name="TextBox 5">
            <a:extLst>
              <a:ext uri="{FF2B5EF4-FFF2-40B4-BE49-F238E27FC236}">
                <a16:creationId xmlns:a16="http://schemas.microsoft.com/office/drawing/2014/main" id="{7A9FFFAB-D976-4535-9A1A-C41710ACBCF3}"/>
              </a:ext>
            </a:extLst>
          </p:cNvPr>
          <p:cNvSpPr txBox="1"/>
          <p:nvPr/>
        </p:nvSpPr>
        <p:spPr>
          <a:xfrm>
            <a:off x="313765" y="2391521"/>
            <a:ext cx="6096000" cy="369332"/>
          </a:xfrm>
          <a:prstGeom prst="rect">
            <a:avLst/>
          </a:prstGeom>
          <a:noFill/>
        </p:spPr>
        <p:txBody>
          <a:bodyPr wrap="square">
            <a:spAutoFit/>
          </a:bodyPr>
          <a:lstStyle/>
          <a:p>
            <a:r>
              <a:rPr lang="az-Latn-AZ" b="1" dirty="0">
                <a:latin typeface="Rubik" panose="00000500000000000000" pitchFamily="50" charset="-79"/>
                <a:cs typeface="Rubik" panose="00000500000000000000" pitchFamily="50" charset="-79"/>
              </a:rPr>
              <a:t>Dövlət Satınalmaları: Nəyi dəyişdik, nə əldə etdik</a:t>
            </a:r>
            <a:endParaRPr lang="en-US" b="1" dirty="0">
              <a:latin typeface="Rubik" panose="00000500000000000000" pitchFamily="50" charset="-79"/>
              <a:cs typeface="Rubik" panose="00000500000000000000" pitchFamily="50" charset="-79"/>
            </a:endParaRPr>
          </a:p>
        </p:txBody>
      </p:sp>
      <p:pic>
        <p:nvPicPr>
          <p:cNvPr id="8" name="Picture 7">
            <a:extLst>
              <a:ext uri="{FF2B5EF4-FFF2-40B4-BE49-F238E27FC236}">
                <a16:creationId xmlns:a16="http://schemas.microsoft.com/office/drawing/2014/main" id="{3975BDA8-7AC7-4D25-876C-B23FC143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286870"/>
            <a:ext cx="2142945" cy="688985"/>
          </a:xfrm>
          <a:prstGeom prst="rect">
            <a:avLst/>
          </a:prstGeom>
        </p:spPr>
      </p:pic>
      <p:sp>
        <p:nvSpPr>
          <p:cNvPr id="11" name="TextBox 10">
            <a:extLst>
              <a:ext uri="{FF2B5EF4-FFF2-40B4-BE49-F238E27FC236}">
                <a16:creationId xmlns:a16="http://schemas.microsoft.com/office/drawing/2014/main" id="{A572A7E0-E924-4134-A600-D460A2F941D4}"/>
              </a:ext>
            </a:extLst>
          </p:cNvPr>
          <p:cNvSpPr txBox="1"/>
          <p:nvPr/>
        </p:nvSpPr>
        <p:spPr>
          <a:xfrm>
            <a:off x="313765" y="2760853"/>
            <a:ext cx="7772400" cy="1938992"/>
          </a:xfrm>
          <a:prstGeom prst="rect">
            <a:avLst/>
          </a:prstGeom>
          <a:noFill/>
        </p:spPr>
        <p:txBody>
          <a:bodyPr wrap="square">
            <a:spAutoFit/>
          </a:bodyPr>
          <a:lstStyle/>
          <a:p>
            <a:r>
              <a:rPr lang="az-Latn-AZ" sz="2000" dirty="0">
                <a:latin typeface="Rubik" panose="00000500000000000000" pitchFamily="50" charset="-79"/>
                <a:cs typeface="Rubik" panose="00000500000000000000" pitchFamily="50" charset="-79"/>
              </a:rPr>
              <a:t>Bu paneldə dövlət satınalmalarının son illərdə keçirdiyi dəyişikliklər və modernləşmə prosesi müzakirə olunacaq. Satınalma sisteminin optimallaşdırılması, şəffaflıq və hesabatlılıq prinsiplərinin gücləndirilməsi ilə əldə olunan nailiyyətlər təhlil ediləcək. Həmçinin, yeni tətbiqlərin dövlət sektorunun iqtisadi səmərəliliyinə və ictimai etimada necə töhfə verdiyi barədə fikir mübadiləsi aparılacaq.</a:t>
            </a:r>
            <a:endParaRPr lang="en-US" sz="20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62895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E7B6395-34DC-BF18-F941-CD752F2268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658246-DC70-DE77-2143-35D436EA817A}"/>
              </a:ext>
            </a:extLst>
          </p:cNvPr>
          <p:cNvSpPr txBox="1"/>
          <p:nvPr/>
        </p:nvSpPr>
        <p:spPr>
          <a:xfrm>
            <a:off x="9237099" y="2767281"/>
            <a:ext cx="2659703" cy="1323439"/>
          </a:xfrm>
          <a:prstGeom prst="rect">
            <a:avLst/>
          </a:prstGeom>
          <a:noFill/>
        </p:spPr>
        <p:txBody>
          <a:bodyPr wrap="none" rtlCol="0">
            <a:spAutoFit/>
          </a:bodyPr>
          <a:lstStyle/>
          <a:p>
            <a:pPr algn="ctr"/>
            <a:r>
              <a:rPr lang="az-Latn-AZ" sz="4000" b="1" spc="300" dirty="0">
                <a:solidFill>
                  <a:schemeClr val="bg1"/>
                </a:solidFill>
                <a:latin typeface="Rubik" panose="00000500000000000000" pitchFamily="50" charset="-79"/>
                <a:cs typeface="Rubik" panose="00000500000000000000" pitchFamily="50" charset="-79"/>
              </a:rPr>
              <a:t>I GÜN</a:t>
            </a:r>
          </a:p>
          <a:p>
            <a:pPr algn="ctr"/>
            <a:r>
              <a:rPr lang="az-Latn-AZ" sz="4000" b="1" spc="300" dirty="0">
                <a:solidFill>
                  <a:schemeClr val="bg1"/>
                </a:solidFill>
                <a:latin typeface="Rubik" panose="00000500000000000000" pitchFamily="50" charset="-79"/>
                <a:cs typeface="Rubik" panose="00000500000000000000" pitchFamily="50" charset="-79"/>
              </a:rPr>
              <a:t>II PANEL</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68575A75-4D38-45CF-A86C-F549352D482E}"/>
              </a:ext>
            </a:extLst>
          </p:cNvPr>
          <p:cNvSpPr txBox="1"/>
          <p:nvPr/>
        </p:nvSpPr>
        <p:spPr>
          <a:xfrm>
            <a:off x="295198" y="2391521"/>
            <a:ext cx="6096000" cy="369332"/>
          </a:xfrm>
          <a:prstGeom prst="rect">
            <a:avLst/>
          </a:prstGeom>
          <a:noFill/>
        </p:spPr>
        <p:txBody>
          <a:bodyPr wrap="square">
            <a:spAutoFit/>
          </a:bodyPr>
          <a:lstStyle/>
          <a:p>
            <a:r>
              <a:rPr lang="az-Latn-AZ" b="1" dirty="0">
                <a:latin typeface="Rubik" panose="00000500000000000000" pitchFamily="50" charset="-79"/>
                <a:cs typeface="Rubik" panose="00000500000000000000" pitchFamily="50" charset="-79"/>
              </a:rPr>
              <a:t>Təchizat Zəncirini Yenidən Düşünün</a:t>
            </a:r>
            <a:endParaRPr lang="en-US" b="1" dirty="0">
              <a:latin typeface="Mazzard H"/>
              <a:cs typeface="Rubik" panose="00000500000000000000" pitchFamily="50" charset="-79"/>
            </a:endParaRPr>
          </a:p>
        </p:txBody>
      </p:sp>
      <p:pic>
        <p:nvPicPr>
          <p:cNvPr id="5" name="Picture 4">
            <a:extLst>
              <a:ext uri="{FF2B5EF4-FFF2-40B4-BE49-F238E27FC236}">
                <a16:creationId xmlns:a16="http://schemas.microsoft.com/office/drawing/2014/main" id="{D2E8FBCB-E90C-4B2A-B248-D714D774E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286870"/>
            <a:ext cx="2142945" cy="688985"/>
          </a:xfrm>
          <a:prstGeom prst="rect">
            <a:avLst/>
          </a:prstGeom>
        </p:spPr>
      </p:pic>
      <p:sp>
        <p:nvSpPr>
          <p:cNvPr id="7" name="TextBox 6">
            <a:extLst>
              <a:ext uri="{FF2B5EF4-FFF2-40B4-BE49-F238E27FC236}">
                <a16:creationId xmlns:a16="http://schemas.microsoft.com/office/drawing/2014/main" id="{6BA63894-A7FE-41FE-8BCB-A26EE50D1A80}"/>
              </a:ext>
            </a:extLst>
          </p:cNvPr>
          <p:cNvSpPr txBox="1"/>
          <p:nvPr/>
        </p:nvSpPr>
        <p:spPr>
          <a:xfrm>
            <a:off x="295198" y="2760853"/>
            <a:ext cx="7342731" cy="1754326"/>
          </a:xfrm>
          <a:prstGeom prst="rect">
            <a:avLst/>
          </a:prstGeom>
          <a:noFill/>
        </p:spPr>
        <p:txBody>
          <a:bodyPr wrap="square">
            <a:spAutoFit/>
          </a:bodyPr>
          <a:lstStyle/>
          <a:p>
            <a:r>
              <a:rPr lang="az-Latn-AZ" sz="1800" dirty="0">
                <a:latin typeface="Rubik" panose="00000500000000000000" pitchFamily="50" charset="-79"/>
                <a:cs typeface="Rubik" panose="00000500000000000000" pitchFamily="50" charset="-79"/>
              </a:rPr>
              <a:t>Bu panel müasir dövrün çağırışlarına uyğun olaraq təchizat zəncirinə yeni baxış təqdim edəcək. İqlim dəyişikliyi, texnologiyanın sürətli inkişafı və qlobal ticarət dinamikası kimi faktorların təchizat proseslərinə təsiri müzakirə olunacaq. Eyni zamanda, iştirakçılar yeni yanaşmalar və strateji planlarla təchizat zəncirinin daha çevik və davamlı olmasını necə təmin edə biləcəkləri barədə fikir yürüdəcəklər.</a:t>
            </a:r>
            <a:endParaRPr lang="en-US" sz="18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99801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1D162-0049-6B1E-B8C8-61CDF3DCFE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E42625-FC0B-0F06-D184-098949147F46}"/>
              </a:ext>
            </a:extLst>
          </p:cNvPr>
          <p:cNvSpPr txBox="1"/>
          <p:nvPr/>
        </p:nvSpPr>
        <p:spPr>
          <a:xfrm>
            <a:off x="9340492" y="2767281"/>
            <a:ext cx="2452916" cy="1323439"/>
          </a:xfrm>
          <a:prstGeom prst="rect">
            <a:avLst/>
          </a:prstGeom>
          <a:noFill/>
        </p:spPr>
        <p:txBody>
          <a:bodyPr wrap="none" rtlCol="0">
            <a:spAutoFit/>
          </a:bodyPr>
          <a:lstStyle/>
          <a:p>
            <a:pPr algn="ctr"/>
            <a:r>
              <a:rPr lang="az-Latn-AZ" sz="4000" b="1" spc="300" dirty="0">
                <a:solidFill>
                  <a:schemeClr val="bg1"/>
                </a:solidFill>
                <a:latin typeface="Rubik" panose="00000500000000000000" pitchFamily="50" charset="-79"/>
                <a:cs typeface="Rubik" panose="00000500000000000000" pitchFamily="50" charset="-79"/>
              </a:rPr>
              <a:t>II GÜN</a:t>
            </a:r>
          </a:p>
          <a:p>
            <a:pPr algn="ctr"/>
            <a:r>
              <a:rPr lang="az-Latn-AZ" sz="4000" b="1" spc="300" dirty="0">
                <a:solidFill>
                  <a:schemeClr val="bg1"/>
                </a:solidFill>
                <a:latin typeface="Rubik" panose="00000500000000000000" pitchFamily="50" charset="-79"/>
                <a:cs typeface="Rubik" panose="00000500000000000000" pitchFamily="50" charset="-79"/>
              </a:rPr>
              <a:t>I PANEL</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3967DFA1-093E-47FB-B134-589B17B260C2}"/>
              </a:ext>
            </a:extLst>
          </p:cNvPr>
          <p:cNvSpPr txBox="1"/>
          <p:nvPr/>
        </p:nvSpPr>
        <p:spPr>
          <a:xfrm>
            <a:off x="313765" y="2558253"/>
            <a:ext cx="7440706" cy="369332"/>
          </a:xfrm>
          <a:prstGeom prst="rect">
            <a:avLst/>
          </a:prstGeom>
          <a:noFill/>
        </p:spPr>
        <p:txBody>
          <a:bodyPr wrap="square">
            <a:spAutoFit/>
          </a:bodyPr>
          <a:lstStyle/>
          <a:p>
            <a:r>
              <a:rPr lang="az-Latn-AZ" b="1" dirty="0">
                <a:latin typeface="Rubik" panose="00000500000000000000" pitchFamily="50" charset="-79"/>
                <a:cs typeface="Rubik" panose="00000500000000000000" pitchFamily="50" charset="-79"/>
              </a:rPr>
              <a:t>Təchizat Zəncirinin Rəqəmsal Transformasiyası</a:t>
            </a:r>
            <a:endParaRPr lang="en-US" b="1" dirty="0">
              <a:latin typeface="Rubik" panose="00000500000000000000" pitchFamily="50" charset="-79"/>
              <a:cs typeface="Rubik" panose="00000500000000000000" pitchFamily="50" charset="-79"/>
            </a:endParaRPr>
          </a:p>
        </p:txBody>
      </p:sp>
      <p:pic>
        <p:nvPicPr>
          <p:cNvPr id="5" name="Picture 4">
            <a:extLst>
              <a:ext uri="{FF2B5EF4-FFF2-40B4-BE49-F238E27FC236}">
                <a16:creationId xmlns:a16="http://schemas.microsoft.com/office/drawing/2014/main" id="{93667A1F-FD1C-4E1E-A4A8-128970EFD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286870"/>
            <a:ext cx="2142945" cy="688985"/>
          </a:xfrm>
          <a:prstGeom prst="rect">
            <a:avLst/>
          </a:prstGeom>
        </p:spPr>
      </p:pic>
      <p:sp>
        <p:nvSpPr>
          <p:cNvPr id="7" name="TextBox 6">
            <a:extLst>
              <a:ext uri="{FF2B5EF4-FFF2-40B4-BE49-F238E27FC236}">
                <a16:creationId xmlns:a16="http://schemas.microsoft.com/office/drawing/2014/main" id="{7933AD45-4E4D-4FFA-97C2-9863967EC6DF}"/>
              </a:ext>
            </a:extLst>
          </p:cNvPr>
          <p:cNvSpPr txBox="1"/>
          <p:nvPr/>
        </p:nvSpPr>
        <p:spPr>
          <a:xfrm>
            <a:off x="313765" y="2927585"/>
            <a:ext cx="7566211" cy="1754326"/>
          </a:xfrm>
          <a:prstGeom prst="rect">
            <a:avLst/>
          </a:prstGeom>
          <a:noFill/>
        </p:spPr>
        <p:txBody>
          <a:bodyPr wrap="square">
            <a:spAutoFit/>
          </a:bodyPr>
          <a:lstStyle/>
          <a:p>
            <a:r>
              <a:rPr lang="az-Latn-AZ" sz="1800" dirty="0">
                <a:latin typeface="Rubik" panose="00000500000000000000" pitchFamily="50" charset="-79"/>
                <a:cs typeface="Rubik" panose="00000500000000000000" pitchFamily="50" charset="-79"/>
              </a:rPr>
              <a:t>Texnologiyanın sürətlə inkişaf etdiyi dövrdə təchizat zəncirində rəqəmsallaşma mühüm bir istiqamətə çevrilib. Bu panel, rəqəmsal həllərin tətbiqinin əməliyyatların sürətlənməsinə, xərclərin azaldılmasına və dəqiq qərar qəbuletmə prosesinə necə töhfə verdiyini nümayiş etdirəcək. İştirakçılar, avtomatlaşdırma, data analitikası və blockchain texnologiyasının rolu ilə bağlı yeni biliklər əldə edəcəklər.</a:t>
            </a:r>
            <a:endParaRPr lang="en-US" sz="18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355267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301337-E4CF-3243-C2D3-07C4C47D53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DBEB8E-7CC0-254C-7478-0840E605803F}"/>
              </a:ext>
            </a:extLst>
          </p:cNvPr>
          <p:cNvSpPr txBox="1"/>
          <p:nvPr/>
        </p:nvSpPr>
        <p:spPr>
          <a:xfrm>
            <a:off x="9237099" y="2767281"/>
            <a:ext cx="2659703" cy="1323439"/>
          </a:xfrm>
          <a:prstGeom prst="rect">
            <a:avLst/>
          </a:prstGeom>
          <a:noFill/>
        </p:spPr>
        <p:txBody>
          <a:bodyPr wrap="none" rtlCol="0">
            <a:spAutoFit/>
          </a:bodyPr>
          <a:lstStyle/>
          <a:p>
            <a:pPr algn="ctr"/>
            <a:r>
              <a:rPr lang="az-Latn-AZ" sz="4000" b="1" spc="300" dirty="0">
                <a:solidFill>
                  <a:schemeClr val="bg1"/>
                </a:solidFill>
                <a:latin typeface="Rubik" panose="00000500000000000000" pitchFamily="50" charset="-79"/>
                <a:cs typeface="Rubik" panose="00000500000000000000" pitchFamily="50" charset="-79"/>
              </a:rPr>
              <a:t>II GÜN</a:t>
            </a:r>
          </a:p>
          <a:p>
            <a:pPr algn="ctr"/>
            <a:r>
              <a:rPr lang="az-Latn-AZ" sz="4000" b="1" spc="300" dirty="0">
                <a:solidFill>
                  <a:schemeClr val="bg1"/>
                </a:solidFill>
                <a:latin typeface="Rubik" panose="00000500000000000000" pitchFamily="50" charset="-79"/>
                <a:cs typeface="Rubik" panose="00000500000000000000" pitchFamily="50" charset="-79"/>
              </a:rPr>
              <a:t>II PANEL</a:t>
            </a:r>
            <a:endParaRPr lang="en-US" sz="4000" b="1" spc="3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BC19889E-219F-4858-9CBC-9A99DAFC6EC2}"/>
              </a:ext>
            </a:extLst>
          </p:cNvPr>
          <p:cNvSpPr txBox="1"/>
          <p:nvPr/>
        </p:nvSpPr>
        <p:spPr>
          <a:xfrm>
            <a:off x="295198" y="2576187"/>
            <a:ext cx="6096000" cy="369332"/>
          </a:xfrm>
          <a:prstGeom prst="rect">
            <a:avLst/>
          </a:prstGeom>
          <a:noFill/>
        </p:spPr>
        <p:txBody>
          <a:bodyPr wrap="square">
            <a:spAutoFit/>
          </a:bodyPr>
          <a:lstStyle/>
          <a:p>
            <a:r>
              <a:rPr lang="az-Latn-AZ" b="1" dirty="0">
                <a:latin typeface="Rubik" panose="00000500000000000000" pitchFamily="50" charset="-79"/>
                <a:cs typeface="Rubik" panose="00000500000000000000" pitchFamily="50" charset="-79"/>
              </a:rPr>
              <a:t>Təchizat Zəncirində Risklərin idarə edilməsi</a:t>
            </a:r>
            <a:endParaRPr lang="en-US" b="1" dirty="0">
              <a:latin typeface="Rubik" panose="00000500000000000000" pitchFamily="50" charset="-79"/>
              <a:cs typeface="Rubik" panose="00000500000000000000" pitchFamily="50" charset="-79"/>
            </a:endParaRPr>
          </a:p>
        </p:txBody>
      </p:sp>
      <p:pic>
        <p:nvPicPr>
          <p:cNvPr id="5" name="Picture 4">
            <a:extLst>
              <a:ext uri="{FF2B5EF4-FFF2-40B4-BE49-F238E27FC236}">
                <a16:creationId xmlns:a16="http://schemas.microsoft.com/office/drawing/2014/main" id="{42D68084-0F33-4E14-A617-D869F13EA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286870"/>
            <a:ext cx="2142945" cy="688985"/>
          </a:xfrm>
          <a:prstGeom prst="rect">
            <a:avLst/>
          </a:prstGeom>
        </p:spPr>
      </p:pic>
      <p:sp>
        <p:nvSpPr>
          <p:cNvPr id="7" name="TextBox 6">
            <a:extLst>
              <a:ext uri="{FF2B5EF4-FFF2-40B4-BE49-F238E27FC236}">
                <a16:creationId xmlns:a16="http://schemas.microsoft.com/office/drawing/2014/main" id="{00ABD5A9-2C21-46B0-9B9A-952191E376CF}"/>
              </a:ext>
            </a:extLst>
          </p:cNvPr>
          <p:cNvSpPr txBox="1"/>
          <p:nvPr/>
        </p:nvSpPr>
        <p:spPr>
          <a:xfrm>
            <a:off x="313765" y="2945519"/>
            <a:ext cx="7611035" cy="1754326"/>
          </a:xfrm>
          <a:prstGeom prst="rect">
            <a:avLst/>
          </a:prstGeom>
          <a:noFill/>
        </p:spPr>
        <p:txBody>
          <a:bodyPr wrap="square">
            <a:spAutoFit/>
          </a:bodyPr>
          <a:lstStyle/>
          <a:p>
            <a:r>
              <a:rPr lang="az-Latn-AZ" sz="1800" dirty="0">
                <a:latin typeface="Rubik" panose="00000500000000000000" pitchFamily="50" charset="-79"/>
                <a:cs typeface="Rubik" panose="00000500000000000000" pitchFamily="50" charset="-79"/>
              </a:rPr>
              <a:t>Bu paneldə qlobal qeyri-müəyyənliklər və sürətlə dəyişən bazar şərtləri fonunda təchizat zəncirində risklərin idarə olunması üsulları müzakirə ediləcək. Tədarükdə dayanıqlılığı təmin etmək üçün tətbiq olunan qabaqcıl metodlar, ehtiyat strategiyaları və çevik yanaşmalar barədə fikir mübadiləsi aparılacaq. Təchizat zəncirinin hər mərhələsində risklərin düzgün idarə olunması ilə bağlı praktiki nümunələr də təqdim ediləcək.</a:t>
            </a:r>
            <a:endParaRPr lang="en-US" sz="18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277177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A4FE8F-BCC5-93BF-805B-8686F2DA59A8}"/>
              </a:ext>
            </a:extLst>
          </p:cNvPr>
          <p:cNvSpPr txBox="1"/>
          <p:nvPr/>
        </p:nvSpPr>
        <p:spPr>
          <a:xfrm>
            <a:off x="2207232" y="2244060"/>
            <a:ext cx="7777537" cy="2369880"/>
          </a:xfrm>
          <a:prstGeom prst="rect">
            <a:avLst/>
          </a:prstGeom>
          <a:noFill/>
        </p:spPr>
        <p:txBody>
          <a:bodyPr wrap="square" rtlCol="0" anchor="ctr">
            <a:spAutoFit/>
          </a:bodyPr>
          <a:lstStyle/>
          <a:p>
            <a:pPr algn="ctr"/>
            <a:r>
              <a:rPr lang="en-US" sz="5400" b="1" spc="300" dirty="0">
                <a:solidFill>
                  <a:srgbClr val="062867"/>
                </a:solidFill>
                <a:latin typeface="Rubik" panose="00000500000000000000" pitchFamily="50" charset="-79"/>
                <a:cs typeface="Rubik" panose="00000500000000000000" pitchFamily="50" charset="-79"/>
              </a:rPr>
              <a:t>“</a:t>
            </a:r>
            <a:r>
              <a:rPr lang="en-US" sz="5400" b="1" spc="300" dirty="0" err="1">
                <a:solidFill>
                  <a:srgbClr val="062867"/>
                </a:solidFill>
                <a:latin typeface="Rubik" panose="00000500000000000000" pitchFamily="50" charset="-79"/>
                <a:cs typeface="Rubik" panose="00000500000000000000" pitchFamily="50" charset="-79"/>
              </a:rPr>
              <a:t>Dayanıqlı</a:t>
            </a:r>
            <a:r>
              <a:rPr lang="en-US" sz="5400" b="1" spc="300" dirty="0">
                <a:solidFill>
                  <a:srgbClr val="062867"/>
                </a:solidFill>
                <a:latin typeface="Rubik" panose="00000500000000000000" pitchFamily="50" charset="-79"/>
                <a:cs typeface="Rubik" panose="00000500000000000000" pitchFamily="50" charset="-79"/>
              </a:rPr>
              <a:t> </a:t>
            </a:r>
            <a:r>
              <a:rPr lang="en-US" sz="5400" b="1" spc="300" dirty="0" err="1">
                <a:solidFill>
                  <a:srgbClr val="062867"/>
                </a:solidFill>
                <a:latin typeface="Rubik" panose="00000500000000000000" pitchFamily="50" charset="-79"/>
                <a:cs typeface="Rubik" panose="00000500000000000000" pitchFamily="50" charset="-79"/>
              </a:rPr>
              <a:t>gələcəyə</a:t>
            </a:r>
            <a:endParaRPr lang="en-US" sz="5400" b="1" spc="300" dirty="0">
              <a:solidFill>
                <a:srgbClr val="062867"/>
              </a:solidFill>
              <a:latin typeface="Rubik" panose="00000500000000000000" pitchFamily="50" charset="-79"/>
              <a:cs typeface="Rubik" panose="00000500000000000000" pitchFamily="50" charset="-79"/>
            </a:endParaRPr>
          </a:p>
          <a:p>
            <a:pPr algn="ctr"/>
            <a:r>
              <a:rPr lang="en-US" sz="5400" b="1" spc="300" dirty="0">
                <a:solidFill>
                  <a:srgbClr val="062867"/>
                </a:solidFill>
                <a:latin typeface="Rubik" panose="00000500000000000000" pitchFamily="50" charset="-79"/>
                <a:cs typeface="Rubik" panose="00000500000000000000" pitchFamily="50" charset="-79"/>
              </a:rPr>
              <a:t> </a:t>
            </a:r>
            <a:r>
              <a:rPr lang="en-US" sz="5400" b="1" spc="300" dirty="0" err="1">
                <a:solidFill>
                  <a:srgbClr val="062867"/>
                </a:solidFill>
                <a:latin typeface="Rubik" panose="00000500000000000000" pitchFamily="50" charset="-79"/>
                <a:cs typeface="Rubik" panose="00000500000000000000" pitchFamily="50" charset="-79"/>
              </a:rPr>
              <a:t>doğru</a:t>
            </a:r>
            <a:r>
              <a:rPr lang="en-US" sz="5400" b="1" spc="300" dirty="0">
                <a:solidFill>
                  <a:srgbClr val="062867"/>
                </a:solidFill>
                <a:latin typeface="Rubik" panose="00000500000000000000" pitchFamily="50" charset="-79"/>
                <a:cs typeface="Rubik" panose="00000500000000000000" pitchFamily="50" charset="-79"/>
              </a:rPr>
              <a:t> </a:t>
            </a:r>
            <a:r>
              <a:rPr lang="en-US" sz="5400" b="1" spc="300" dirty="0" err="1">
                <a:solidFill>
                  <a:srgbClr val="062867"/>
                </a:solidFill>
                <a:latin typeface="Rubik" panose="00000500000000000000" pitchFamily="50" charset="-79"/>
                <a:cs typeface="Rubik" panose="00000500000000000000" pitchFamily="50" charset="-79"/>
              </a:rPr>
              <a:t>birlikdə</a:t>
            </a:r>
            <a:r>
              <a:rPr lang="en-US" sz="5400" b="1" spc="300" dirty="0">
                <a:solidFill>
                  <a:srgbClr val="062867"/>
                </a:solidFill>
                <a:latin typeface="Rubik" panose="00000500000000000000" pitchFamily="50" charset="-79"/>
                <a:cs typeface="Rubik" panose="00000500000000000000" pitchFamily="50" charset="-79"/>
              </a:rPr>
              <a:t>”</a:t>
            </a:r>
            <a:endParaRPr lang="az-Latn-AZ" sz="5400" b="1" spc="300" dirty="0">
              <a:solidFill>
                <a:srgbClr val="062867"/>
              </a:solidFill>
              <a:latin typeface="Rubik" panose="00000500000000000000" pitchFamily="50" charset="-79"/>
              <a:cs typeface="Rubik" panose="00000500000000000000" pitchFamily="50" charset="-79"/>
            </a:endParaRPr>
          </a:p>
          <a:p>
            <a:pPr algn="ctr"/>
            <a:r>
              <a:rPr lang="az-Latn-AZ" sz="4000" b="1" spc="300" dirty="0">
                <a:solidFill>
                  <a:srgbClr val="680918"/>
                </a:solidFill>
                <a:latin typeface="Rubik" panose="00000500000000000000" pitchFamily="50" charset="-79"/>
                <a:cs typeface="Rubik" panose="00000500000000000000" pitchFamily="50" charset="-79"/>
              </a:rPr>
              <a:t>konsept mesajı ilə</a:t>
            </a:r>
            <a:endParaRPr lang="en-US" sz="4000" b="1" spc="300" dirty="0">
              <a:solidFill>
                <a:srgbClr val="680918"/>
              </a:solidFill>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146594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0D662E-08F0-E4F5-D645-F6857BE790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B8CCCD-BA03-4762-7E22-A35170A8DABE}"/>
              </a:ext>
            </a:extLst>
          </p:cNvPr>
          <p:cNvSpPr txBox="1"/>
          <p:nvPr/>
        </p:nvSpPr>
        <p:spPr>
          <a:xfrm>
            <a:off x="7462160" y="536716"/>
            <a:ext cx="4138459" cy="707886"/>
          </a:xfrm>
          <a:prstGeom prst="rect">
            <a:avLst/>
          </a:prstGeom>
          <a:noFill/>
        </p:spPr>
        <p:txBody>
          <a:bodyPr wrap="square">
            <a:spAutoFit/>
          </a:bodyPr>
          <a:lstStyle/>
          <a:p>
            <a:pPr algn="ctr"/>
            <a:r>
              <a:rPr lang="az-Latn-AZ" sz="2000" b="1" dirty="0">
                <a:solidFill>
                  <a:schemeClr val="bg1"/>
                </a:solidFill>
                <a:latin typeface="Rubik" panose="00000500000000000000" pitchFamily="50" charset="-79"/>
                <a:cs typeface="Rubik" panose="00000500000000000000" pitchFamily="50" charset="-79"/>
              </a:rPr>
              <a:t>Tədbirdə toxunulacaq açar mövzular</a:t>
            </a:r>
            <a:endParaRPr lang="en-US" sz="2000" b="1" dirty="0">
              <a:solidFill>
                <a:schemeClr val="bg1"/>
              </a:solidFill>
              <a:latin typeface="Rubik" panose="00000500000000000000" pitchFamily="50" charset="-79"/>
              <a:cs typeface="Rubik" panose="00000500000000000000" pitchFamily="50" charset="-79"/>
            </a:endParaRPr>
          </a:p>
        </p:txBody>
      </p:sp>
      <p:sp>
        <p:nvSpPr>
          <p:cNvPr id="5" name="TextBox 4">
            <a:extLst>
              <a:ext uri="{FF2B5EF4-FFF2-40B4-BE49-F238E27FC236}">
                <a16:creationId xmlns:a16="http://schemas.microsoft.com/office/drawing/2014/main" id="{91F9225F-2CAE-46D5-B269-6354215DB2C2}"/>
              </a:ext>
            </a:extLst>
          </p:cNvPr>
          <p:cNvSpPr txBox="1"/>
          <p:nvPr/>
        </p:nvSpPr>
        <p:spPr>
          <a:xfrm>
            <a:off x="537884" y="2073967"/>
            <a:ext cx="4984376" cy="4278094"/>
          </a:xfrm>
          <a:prstGeom prst="rect">
            <a:avLst/>
          </a:prstGeom>
          <a:noFill/>
        </p:spPr>
        <p:txBody>
          <a:bodyPr wrap="square">
            <a:spAutoFit/>
          </a:bodyPr>
          <a:lstStyle/>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Yenilənmiş dövlət satınalmarının bir illik nəticəsi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Şəffaflıq və Hesabatlılıq: Satınalmalarda İctimai İnamın Gücləndirilməsi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Dəyişən Ehtiyaclara Real Zamanda Cavab Vermək</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Performansın ölçülməsi: dövlət satınalmalarında uğurun dəyərləndirilməsi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Yeni Təchizatçıları cəlb etmək üçün strategiyalar</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Dairəvi təchizat zəncirləri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Dayanıqlılıq və Risklərin İdarə Edilməsi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Logistikada avtomatlaşdırma,robototexnikanın rolu və gələcək trendlər</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Elektron ticarət logistikası: onlayn alış-verişin böyüməsinə uyğunlaşma</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Niyə İstehsal edə bilmirik-işçi qüvvəsinin inkişafı</a:t>
            </a:r>
          </a:p>
        </p:txBody>
      </p:sp>
      <p:sp>
        <p:nvSpPr>
          <p:cNvPr id="7" name="TextBox 6">
            <a:extLst>
              <a:ext uri="{FF2B5EF4-FFF2-40B4-BE49-F238E27FC236}">
                <a16:creationId xmlns:a16="http://schemas.microsoft.com/office/drawing/2014/main" id="{5A522C37-051B-4EE1-8F57-7702FAD7091F}"/>
              </a:ext>
            </a:extLst>
          </p:cNvPr>
          <p:cNvSpPr txBox="1"/>
          <p:nvPr/>
        </p:nvSpPr>
        <p:spPr>
          <a:xfrm>
            <a:off x="6418729" y="2073967"/>
            <a:ext cx="5181890" cy="3539430"/>
          </a:xfrm>
          <a:prstGeom prst="rect">
            <a:avLst/>
          </a:prstGeom>
          <a:noFill/>
        </p:spPr>
        <p:txBody>
          <a:bodyPr wrap="square">
            <a:spAutoFit/>
          </a:bodyPr>
          <a:lstStyle/>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Təchizat Zəncirində Blockchain-in Rolu:</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Data Analitikası və Qərar Qəbuletmə</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Texnologiyanın tətbiqi problemləri və həll yolları</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Qlobal Ticarət Dinamikası: Ticarətdə Çətinliklər və İmkanlar</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Təchizat Zənciri Boyu Qarşılıqlı Qazanma və Tərəfdaşlıq strategiyası</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AR Gömrük Prosedurların Biznesə Təsiri</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Strateji planlaşdırma: Qida və Qeyri qida</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KPI - Təchizat Zəncirində rolu</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Təchizat Zəncirində Dövlət qurumları sürəti azaldırmı?</a:t>
            </a:r>
          </a:p>
          <a:p>
            <a:pPr marL="285750" indent="-285750">
              <a:buFont typeface="Arial" panose="020B0604020202020204" pitchFamily="34" charset="0"/>
              <a:buChar char="•"/>
            </a:pPr>
            <a:r>
              <a:rPr lang="az-Latn-AZ" sz="1600" dirty="0">
                <a:latin typeface="Rubik" panose="00000500000000000000" pitchFamily="50" charset="-79"/>
                <a:cs typeface="Rubik" panose="00000500000000000000" pitchFamily="50" charset="-79"/>
              </a:rPr>
              <a:t>Təchizat zəncirində saxtakarlığı və riskləri necə idarə etmək olar</a:t>
            </a:r>
          </a:p>
        </p:txBody>
      </p:sp>
    </p:spTree>
    <p:extLst>
      <p:ext uri="{BB962C8B-B14F-4D97-AF65-F5344CB8AC3E}">
        <p14:creationId xmlns:p14="http://schemas.microsoft.com/office/powerpoint/2010/main" val="789340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F3A3E-7F6A-729B-BCBB-E26936C7F655}"/>
              </a:ext>
            </a:extLst>
          </p:cNvPr>
          <p:cNvSpPr txBox="1"/>
          <p:nvPr/>
        </p:nvSpPr>
        <p:spPr>
          <a:xfrm>
            <a:off x="2041143" y="2951946"/>
            <a:ext cx="4790739" cy="1323439"/>
          </a:xfrm>
          <a:prstGeom prst="rect">
            <a:avLst/>
          </a:prstGeom>
          <a:noFill/>
        </p:spPr>
        <p:txBody>
          <a:bodyPr wrap="square" rtlCol="0">
            <a:spAutoFit/>
          </a:bodyPr>
          <a:lstStyle/>
          <a:p>
            <a:pPr algn="ctr"/>
            <a:r>
              <a:rPr lang="az-Latn-AZ" sz="4000" dirty="0">
                <a:solidFill>
                  <a:srgbClr val="3A3D3D"/>
                </a:solidFill>
                <a:latin typeface="Rubik" panose="00000500000000000000" pitchFamily="50" charset="-79"/>
                <a:cs typeface="Rubik" panose="00000500000000000000" pitchFamily="50" charset="-79"/>
              </a:rPr>
              <a:t>Tədbirdə iştirakın </a:t>
            </a:r>
          </a:p>
          <a:p>
            <a:pPr algn="ctr"/>
            <a:r>
              <a:rPr lang="az-Latn-AZ" sz="4000" dirty="0">
                <a:solidFill>
                  <a:srgbClr val="3A3D3D"/>
                </a:solidFill>
                <a:latin typeface="Rubik" panose="00000500000000000000" pitchFamily="50" charset="-79"/>
                <a:cs typeface="Rubik" panose="00000500000000000000" pitchFamily="50" charset="-79"/>
              </a:rPr>
              <a:t>faydaları</a:t>
            </a:r>
          </a:p>
        </p:txBody>
      </p:sp>
    </p:spTree>
    <p:extLst>
      <p:ext uri="{BB962C8B-B14F-4D97-AF65-F5344CB8AC3E}">
        <p14:creationId xmlns:p14="http://schemas.microsoft.com/office/powerpoint/2010/main" val="2647852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EA14E4-720B-75E2-92BC-4202B9BFBB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3585BC4-0DE9-4799-0D0B-E23D78D9E234}"/>
              </a:ext>
            </a:extLst>
          </p:cNvPr>
          <p:cNvSpPr txBox="1"/>
          <p:nvPr/>
        </p:nvSpPr>
        <p:spPr>
          <a:xfrm>
            <a:off x="7462160" y="662222"/>
            <a:ext cx="4138459" cy="400110"/>
          </a:xfrm>
          <a:prstGeom prst="rect">
            <a:avLst/>
          </a:prstGeom>
          <a:noFill/>
        </p:spPr>
        <p:txBody>
          <a:bodyPr wrap="square">
            <a:spAutoFit/>
          </a:bodyPr>
          <a:lstStyle/>
          <a:p>
            <a:pPr algn="ctr"/>
            <a:r>
              <a:rPr lang="az-Latn-AZ" sz="2000" b="1" dirty="0">
                <a:solidFill>
                  <a:schemeClr val="bg1"/>
                </a:solidFill>
                <a:latin typeface="Rubik" panose="00000500000000000000" pitchFamily="50" charset="-79"/>
                <a:cs typeface="Rubik" panose="00000500000000000000" pitchFamily="50" charset="-79"/>
              </a:rPr>
              <a:t>Tədbirdə iştirakın faydaları</a:t>
            </a:r>
            <a:endParaRPr lang="en-US" sz="2000" b="1" dirty="0">
              <a:solidFill>
                <a:schemeClr val="bg1"/>
              </a:solidFill>
              <a:latin typeface="Rubik" panose="00000500000000000000" pitchFamily="50" charset="-79"/>
              <a:cs typeface="Rubik" panose="00000500000000000000" pitchFamily="50" charset="-79"/>
            </a:endParaRPr>
          </a:p>
        </p:txBody>
      </p:sp>
      <p:sp>
        <p:nvSpPr>
          <p:cNvPr id="5" name="TextBox 4">
            <a:extLst>
              <a:ext uri="{FF2B5EF4-FFF2-40B4-BE49-F238E27FC236}">
                <a16:creationId xmlns:a16="http://schemas.microsoft.com/office/drawing/2014/main" id="{14A932C6-EC31-46DF-97E9-61976429834B}"/>
              </a:ext>
            </a:extLst>
          </p:cNvPr>
          <p:cNvSpPr txBox="1"/>
          <p:nvPr/>
        </p:nvSpPr>
        <p:spPr>
          <a:xfrm>
            <a:off x="593867" y="2688245"/>
            <a:ext cx="11006752" cy="3416320"/>
          </a:xfrm>
          <a:prstGeom prst="rect">
            <a:avLst/>
          </a:prstGeom>
          <a:noFill/>
        </p:spPr>
        <p:txBody>
          <a:bodyPr wrap="square">
            <a:spAutoFit/>
          </a:bodyPr>
          <a:lstStyle/>
          <a:p>
            <a:pPr algn="just"/>
            <a:r>
              <a:rPr lang="en-US" sz="2400" dirty="0" err="1">
                <a:latin typeface="Rubik" panose="00000500000000000000" pitchFamily="50" charset="-79"/>
                <a:cs typeface="Rubik" panose="00000500000000000000" pitchFamily="50" charset="-79"/>
              </a:rPr>
              <a:t>Zirvə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Azərbaycanın</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təchizat</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zəncirində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rast</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gəlinən</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problemlərin</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həll</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yollarını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təqdim</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edərək</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davamlı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inkişaf</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üçün</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zəmin</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yaradacaq</a:t>
            </a:r>
            <a:r>
              <a:rPr lang="en-US" sz="2400" dirty="0">
                <a:latin typeface="Rubik" panose="00000500000000000000" pitchFamily="50" charset="-79"/>
                <a:cs typeface="Rubik" panose="00000500000000000000" pitchFamily="50" charset="-79"/>
              </a:rPr>
              <a:t>.</a:t>
            </a:r>
            <a:endParaRPr lang="az-Latn-AZ" sz="2400" dirty="0">
              <a:latin typeface="Rubik" panose="00000500000000000000" pitchFamily="50" charset="-79"/>
              <a:cs typeface="Rubik" panose="00000500000000000000" pitchFamily="50" charset="-79"/>
            </a:endParaRPr>
          </a:p>
          <a:p>
            <a:pPr algn="just"/>
            <a:r>
              <a:rPr lang="en-US" sz="2400" dirty="0" err="1">
                <a:latin typeface="Rubik" panose="00000500000000000000" pitchFamily="50" charset="-79"/>
                <a:cs typeface="Rubik" panose="00000500000000000000" pitchFamily="50" charset="-79"/>
              </a:rPr>
              <a:t>Dövlət</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və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Özəl</a:t>
            </a:r>
            <a:r>
              <a:rPr lang="en-US" sz="2400" dirty="0">
                <a:latin typeface="Rubik" panose="00000500000000000000" pitchFamily="50" charset="-79"/>
                <a:cs typeface="Rubik" panose="00000500000000000000" pitchFamily="50" charset="-79"/>
              </a:rPr>
              <a:t> Sektor </a:t>
            </a:r>
            <a:r>
              <a:rPr lang="en-US" sz="2400" dirty="0" err="1">
                <a:latin typeface="Rubik" panose="00000500000000000000" pitchFamily="50" charset="-79"/>
                <a:cs typeface="Rubik" panose="00000500000000000000" pitchFamily="50" charset="-79"/>
              </a:rPr>
              <a:t>Arasında</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Körpü</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Dövlət</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qurumları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ilə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özəl</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sektor</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arasında</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dialoqu</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gücləndirərək</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əməkdaşlığı</a:t>
            </a:r>
            <a:r>
              <a:rPr lang="en-US" sz="2400" dirty="0">
                <a:latin typeface="Rubik" panose="00000500000000000000" pitchFamily="50" charset="-79"/>
                <a:cs typeface="Rubik" panose="00000500000000000000" pitchFamily="50" charset="-79"/>
              </a:rPr>
              <a:t> yeni </a:t>
            </a:r>
            <a:r>
              <a:rPr lang="en-US" sz="2400" dirty="0" err="1">
                <a:latin typeface="Rubik" panose="00000500000000000000" pitchFamily="50" charset="-79"/>
                <a:cs typeface="Rubik" panose="00000500000000000000" pitchFamily="50" charset="-79"/>
              </a:rPr>
              <a:t>səviyyəyə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çatdıracaq</a:t>
            </a:r>
            <a:r>
              <a:rPr lang="en-US" sz="2400" dirty="0">
                <a:latin typeface="Rubik" panose="00000500000000000000" pitchFamily="50" charset="-79"/>
                <a:cs typeface="Rubik" panose="00000500000000000000" pitchFamily="50" charset="-79"/>
              </a:rPr>
              <a:t>.</a:t>
            </a:r>
            <a:r>
              <a:rPr lang="az-Latn-AZ" sz="2400" dirty="0">
                <a:latin typeface="Rubik" panose="00000500000000000000" pitchFamily="50" charset="-79"/>
                <a:cs typeface="Rubik" panose="00000500000000000000" pitchFamily="50" charset="-79"/>
              </a:rPr>
              <a:t> Zirvə, hər bir iştirakçını qlobal miqyasda baş verən innovasiyalarla tanış etmək, yeni tərəfdaşlıq imkanları yaratmaq və Azərbaycan iqtisadiyyatına dayanıqlı töhfə vermək məqsədini daşıyır. Bu tədbirdə iştirak etməklə, iştirakçılar həm sektorun gələcəyinə töhfə verə, həm də öz sahələrindəki yeni inkişaf trendləri ilə yaxından tanış ola biləcəklər.</a:t>
            </a:r>
            <a:endParaRPr lang="en-US" sz="24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5613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F88792-3B18-DF1B-F33E-B072AD559F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09A68E-94F4-90BB-F010-5BBB87BD0894}"/>
              </a:ext>
            </a:extLst>
          </p:cNvPr>
          <p:cNvSpPr txBox="1"/>
          <p:nvPr/>
        </p:nvSpPr>
        <p:spPr>
          <a:xfrm>
            <a:off x="1515035" y="2951946"/>
            <a:ext cx="5316847" cy="1323439"/>
          </a:xfrm>
          <a:prstGeom prst="rect">
            <a:avLst/>
          </a:prstGeom>
          <a:noFill/>
        </p:spPr>
        <p:txBody>
          <a:bodyPr wrap="square" rtlCol="0">
            <a:spAutoFit/>
          </a:bodyPr>
          <a:lstStyle/>
          <a:p>
            <a:pPr algn="ctr"/>
            <a:r>
              <a:rPr lang="az-Latn-AZ" sz="4000" dirty="0">
                <a:solidFill>
                  <a:srgbClr val="3A3D3D"/>
                </a:solidFill>
                <a:latin typeface="Rubik" panose="00000500000000000000" pitchFamily="50" charset="-79"/>
                <a:cs typeface="Rubik" panose="00000500000000000000" pitchFamily="50" charset="-79"/>
              </a:rPr>
              <a:t>Tədbirin auditoriyası kimlərdir?</a:t>
            </a:r>
          </a:p>
        </p:txBody>
      </p:sp>
    </p:spTree>
    <p:extLst>
      <p:ext uri="{BB962C8B-B14F-4D97-AF65-F5344CB8AC3E}">
        <p14:creationId xmlns:p14="http://schemas.microsoft.com/office/powerpoint/2010/main" val="79120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AF18DD7-CE65-9949-474D-F2B15D6DFD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97C92B-0AA4-75EB-A487-BA8DECE94C71}"/>
              </a:ext>
            </a:extLst>
          </p:cNvPr>
          <p:cNvSpPr txBox="1"/>
          <p:nvPr/>
        </p:nvSpPr>
        <p:spPr>
          <a:xfrm>
            <a:off x="7462160" y="662222"/>
            <a:ext cx="4138459" cy="707886"/>
          </a:xfrm>
          <a:prstGeom prst="rect">
            <a:avLst/>
          </a:prstGeom>
          <a:noFill/>
        </p:spPr>
        <p:txBody>
          <a:bodyPr wrap="square">
            <a:spAutoFit/>
          </a:bodyPr>
          <a:lstStyle/>
          <a:p>
            <a:pPr algn="ctr"/>
            <a:r>
              <a:rPr lang="az-Latn-AZ" sz="2000" b="1" dirty="0">
                <a:solidFill>
                  <a:schemeClr val="bg1"/>
                </a:solidFill>
                <a:latin typeface="Rubik" panose="00000500000000000000" pitchFamily="50" charset="-79"/>
                <a:cs typeface="Rubik" panose="00000500000000000000" pitchFamily="50" charset="-79"/>
              </a:rPr>
              <a:t>Tədbirin auditoriyası kimlərdir?</a:t>
            </a:r>
          </a:p>
        </p:txBody>
      </p:sp>
      <p:sp>
        <p:nvSpPr>
          <p:cNvPr id="5" name="TextBox 4">
            <a:extLst>
              <a:ext uri="{FF2B5EF4-FFF2-40B4-BE49-F238E27FC236}">
                <a16:creationId xmlns:a16="http://schemas.microsoft.com/office/drawing/2014/main" id="{05848AB9-28AC-4F7D-9086-FB2DFE473678}"/>
              </a:ext>
            </a:extLst>
          </p:cNvPr>
          <p:cNvSpPr txBox="1"/>
          <p:nvPr/>
        </p:nvSpPr>
        <p:spPr>
          <a:xfrm>
            <a:off x="1134035" y="2225460"/>
            <a:ext cx="9923930" cy="3970318"/>
          </a:xfrm>
          <a:prstGeom prst="rect">
            <a:avLst/>
          </a:prstGeom>
          <a:noFill/>
        </p:spPr>
        <p:txBody>
          <a:bodyPr wrap="square">
            <a:spAutoFit/>
          </a:bodyPr>
          <a:lstStyle/>
          <a:p>
            <a:r>
              <a:rPr lang="az-Latn-AZ" sz="1800" dirty="0">
                <a:latin typeface="Rubik" panose="00000500000000000000" pitchFamily="50" charset="-79"/>
                <a:cs typeface="Rubik" panose="00000500000000000000" pitchFamily="50" charset="-79"/>
              </a:rPr>
              <a:t>• Təchizat Zənciri Liderləri Zirvəsi ümumən davos formatı ağırlığı ilə keçirilir. Əsasən moderator və iştirakçıların suallarına spikerlərin cavabı, eyni zamanda spikerlərin qısa giriş mətni ilə başlayır.</a:t>
            </a:r>
          </a:p>
          <a:p>
            <a:r>
              <a:rPr lang="az-Latn-AZ" sz="1800" dirty="0">
                <a:latin typeface="Rubik" panose="00000500000000000000" pitchFamily="50" charset="-79"/>
                <a:cs typeface="Rubik" panose="00000500000000000000" pitchFamily="50" charset="-79"/>
              </a:rPr>
              <a:t> • İki gün ərzində 4 panel keçirilməsi, hər gün 2 kofe-çay fasiləsi və nahar fasiləsi nəzərdə tutulub </a:t>
            </a:r>
          </a:p>
          <a:p>
            <a:r>
              <a:rPr lang="az-Latn-AZ" sz="1800" dirty="0">
                <a:latin typeface="Rubik" panose="00000500000000000000" pitchFamily="50" charset="-79"/>
                <a:cs typeface="Rubik" panose="00000500000000000000" pitchFamily="50" charset="-79"/>
              </a:rPr>
              <a:t>• Tədbir dövlət qurumu nümayəndələrindən olmaqla açılış nitqi, özəl və dövlət  şirkətlərdən spiker çıxışları və panel müzakirələri şəklində 2 gün olmaqla 09:00- 18:00 saat aralığında keçiriləcəkdir. </a:t>
            </a:r>
          </a:p>
          <a:p>
            <a:r>
              <a:rPr lang="az-Latn-AZ" sz="1800" dirty="0">
                <a:latin typeface="Rubik" panose="00000500000000000000" pitchFamily="50" charset="-79"/>
                <a:cs typeface="Rubik" panose="00000500000000000000" pitchFamily="50" charset="-79"/>
              </a:rPr>
              <a:t>• Zirvədə spikerlərə suallar yalnız xüsusi QR code ilə iştirakçıların onlara təqdim edilən agendada olan qr kodu skan etməklə mümkün olacaqdır. • Zirvənin tam gün canlı çəkilişi, online izləyənlər üçün canlı yayımın aparılması, eləcə də foto, video xülasələrin hazırlanması nəzərdə tutulub.</a:t>
            </a:r>
          </a:p>
          <a:p>
            <a:r>
              <a:rPr lang="az-Latn-AZ" sz="1800" dirty="0">
                <a:latin typeface="Rubik" panose="00000500000000000000" pitchFamily="50" charset="-79"/>
                <a:cs typeface="Rubik" panose="00000500000000000000" pitchFamily="50" charset="-79"/>
              </a:rPr>
              <a:t>• Tədbir mətbuata açıq olub rəsmi veb saytdan akkreditasiyadan keçmiş mətbuat nümayəndələri üçün açıq olacaqdır</a:t>
            </a:r>
            <a:endParaRPr lang="en-US" sz="18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275641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C90EF8A-2128-0989-F87B-0EAFE0A7AE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56551D-551A-C18D-43CC-7C8B38AE4EE4}"/>
              </a:ext>
            </a:extLst>
          </p:cNvPr>
          <p:cNvSpPr txBox="1"/>
          <p:nvPr/>
        </p:nvSpPr>
        <p:spPr>
          <a:xfrm>
            <a:off x="7462160" y="662222"/>
            <a:ext cx="4138459" cy="400110"/>
          </a:xfrm>
          <a:prstGeom prst="rect">
            <a:avLst/>
          </a:prstGeom>
          <a:noFill/>
        </p:spPr>
        <p:txBody>
          <a:bodyPr wrap="square">
            <a:spAutoFit/>
          </a:bodyPr>
          <a:lstStyle/>
          <a:p>
            <a:pPr algn="ctr"/>
            <a:r>
              <a:rPr lang="az-Latn-AZ" sz="2000" b="1" dirty="0">
                <a:solidFill>
                  <a:schemeClr val="bg1"/>
                </a:solidFill>
                <a:latin typeface="Rubik" panose="00000500000000000000" pitchFamily="50" charset="-79"/>
                <a:cs typeface="Rubik" panose="00000500000000000000" pitchFamily="50" charset="-79"/>
              </a:rPr>
              <a:t>Tədbirin formatı</a:t>
            </a:r>
          </a:p>
        </p:txBody>
      </p:sp>
      <p:sp>
        <p:nvSpPr>
          <p:cNvPr id="6" name="TextBox 5">
            <a:extLst>
              <a:ext uri="{FF2B5EF4-FFF2-40B4-BE49-F238E27FC236}">
                <a16:creationId xmlns:a16="http://schemas.microsoft.com/office/drawing/2014/main" id="{C9036460-769D-4470-A68B-5935DE6C772A}"/>
              </a:ext>
            </a:extLst>
          </p:cNvPr>
          <p:cNvSpPr txBox="1"/>
          <p:nvPr/>
        </p:nvSpPr>
        <p:spPr>
          <a:xfrm>
            <a:off x="1111623" y="2287306"/>
            <a:ext cx="9968753" cy="3693319"/>
          </a:xfrm>
          <a:prstGeom prst="rect">
            <a:avLst/>
          </a:prstGeom>
          <a:noFill/>
        </p:spPr>
        <p:txBody>
          <a:bodyPr wrap="square">
            <a:spAutoFit/>
          </a:bodyPr>
          <a:lstStyle/>
          <a:p>
            <a:r>
              <a:rPr lang="az-Latn-AZ" sz="1800" dirty="0">
                <a:latin typeface="Rubik" panose="00000500000000000000" pitchFamily="50" charset="-79"/>
                <a:cs typeface="Rubik" panose="00000500000000000000" pitchFamily="50" charset="-79"/>
              </a:rPr>
              <a:t>• Təchizat Zənciri Liderləri Zirvəsi ümumən davos formatı ağırlığı ilə keçirilir. Əsasən moderator və iştirakçıların suallarına spikerlərin cavabı, eyni zamanda spikerlərin qısa giriş mətni ilə başlayır.</a:t>
            </a:r>
          </a:p>
          <a:p>
            <a:r>
              <a:rPr lang="az-Latn-AZ" sz="1800" dirty="0">
                <a:latin typeface="Rubik" panose="00000500000000000000" pitchFamily="50" charset="-79"/>
                <a:cs typeface="Rubik" panose="00000500000000000000" pitchFamily="50" charset="-79"/>
              </a:rPr>
              <a:t>• İki gün ərzində 4 panel keçirilməsi, hər gün 2 kofe-çay fasiləsi və nahar fasiləsi nəzərdə tutulub </a:t>
            </a:r>
          </a:p>
          <a:p>
            <a:r>
              <a:rPr lang="az-Latn-AZ" sz="1800" dirty="0">
                <a:latin typeface="Rubik" panose="00000500000000000000" pitchFamily="50" charset="-79"/>
                <a:cs typeface="Rubik" panose="00000500000000000000" pitchFamily="50" charset="-79"/>
              </a:rPr>
              <a:t>• Tədbir dövlət qurumu nümayəndələrindən olmaqla açılış nitqi, özəl və dövlət  şirkətlərdən spiker çıxışları və panel müzakirələri şəklində 2 gün olmaqla 09:00- 18:00 saat aralığında keçiriləcəkdir. </a:t>
            </a:r>
          </a:p>
          <a:p>
            <a:r>
              <a:rPr lang="az-Latn-AZ" sz="1800" dirty="0">
                <a:latin typeface="Rubik" panose="00000500000000000000" pitchFamily="50" charset="-79"/>
                <a:cs typeface="Rubik" panose="00000500000000000000" pitchFamily="50" charset="-79"/>
              </a:rPr>
              <a:t>• Zirvədə spikerlərə suallar yalnız xüsusi QR code ilə iştirakçıların onlara təqdim edilən agendada olan qr kodu skan etməklə mümkün olacaqdır. • Zirvənin tam gün canlı çəkilişi, online izləyənlər üçün canlı yayımın aparılması, eləcə də foto, video xülasələrin hazırlanması nəzərdə tutulub.</a:t>
            </a:r>
          </a:p>
          <a:p>
            <a:r>
              <a:rPr lang="az-Latn-AZ" sz="1800" dirty="0">
                <a:latin typeface="Rubik" panose="00000500000000000000" pitchFamily="50" charset="-79"/>
                <a:cs typeface="Rubik" panose="00000500000000000000" pitchFamily="50" charset="-79"/>
              </a:rPr>
              <a:t>• Tədbir mətbuata açıq olub rəsmi veb saytdan akkreditasiyadan keçmiş mətbuat nümayəndələri üçün açıq olacaqdır</a:t>
            </a:r>
            <a:endParaRPr lang="en-US" sz="1800" dirty="0">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90553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ED02222-7E50-E16C-D4E4-5964608183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26734B-1A00-38DD-4E4F-DC01DC1863EE}"/>
              </a:ext>
            </a:extLst>
          </p:cNvPr>
          <p:cNvSpPr txBox="1"/>
          <p:nvPr/>
        </p:nvSpPr>
        <p:spPr>
          <a:xfrm>
            <a:off x="4183602" y="499110"/>
            <a:ext cx="6539472" cy="461665"/>
          </a:xfrm>
          <a:prstGeom prst="rect">
            <a:avLst/>
          </a:prstGeom>
          <a:noFill/>
        </p:spPr>
        <p:txBody>
          <a:bodyPr wrap="square">
            <a:spAutoFit/>
          </a:bodyPr>
          <a:lstStyle/>
          <a:p>
            <a:pPr algn="ctr"/>
            <a:r>
              <a:rPr lang="az-Latn-AZ"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T</a:t>
            </a:r>
            <a:r>
              <a:rPr lang="en-US" sz="2400" dirty="0" err="1">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ədbirin</a:t>
            </a:r>
            <a:r>
              <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 </a:t>
            </a:r>
            <a:r>
              <a:rPr lang="az-Latn-AZ"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PR</a:t>
            </a:r>
            <a:r>
              <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 </a:t>
            </a:r>
            <a:r>
              <a:rPr lang="en-US" sz="2400" dirty="0" err="1">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və</a:t>
            </a:r>
            <a:r>
              <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 tan</a:t>
            </a:r>
            <a:r>
              <a:rPr lang="az-Latn-AZ"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ıtı</a:t>
            </a:r>
            <a:r>
              <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m </a:t>
            </a:r>
            <a:r>
              <a:rPr lang="en-US" sz="2400" dirty="0" err="1">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fəaliyyəti</a:t>
            </a:r>
            <a:r>
              <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 </a:t>
            </a:r>
            <a:r>
              <a:rPr lang="en-US" sz="2400" dirty="0" err="1">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istiqamətləri</a:t>
            </a:r>
            <a:endParaRPr lang="en-US" sz="2400" dirty="0">
              <a:ln w="0"/>
              <a:solidFill>
                <a:srgbClr val="3A3D3D"/>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endParaRPr>
          </a:p>
        </p:txBody>
      </p:sp>
      <p:graphicFrame>
        <p:nvGraphicFramePr>
          <p:cNvPr id="3" name="TextBox 3">
            <a:extLst>
              <a:ext uri="{FF2B5EF4-FFF2-40B4-BE49-F238E27FC236}">
                <a16:creationId xmlns:a16="http://schemas.microsoft.com/office/drawing/2014/main" id="{1EE81F79-9408-845D-CD11-2173F7090A56}"/>
              </a:ext>
            </a:extLst>
          </p:cNvPr>
          <p:cNvGraphicFramePr/>
          <p:nvPr>
            <p:extLst>
              <p:ext uri="{D42A27DB-BD31-4B8C-83A1-F6EECF244321}">
                <p14:modId xmlns:p14="http://schemas.microsoft.com/office/powerpoint/2010/main" val="261914025"/>
              </p:ext>
            </p:extLst>
          </p:nvPr>
        </p:nvGraphicFramePr>
        <p:xfrm>
          <a:off x="3702727" y="1726594"/>
          <a:ext cx="7889505"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CD5A107-4E77-548F-202E-5656E112B8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431" y="499110"/>
            <a:ext cx="2678090" cy="1782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59058AC9-5991-17C8-49C7-763F34D009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958" y="2452370"/>
            <a:ext cx="2678090" cy="1782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E4C25BFA-B10A-4CCB-839A-46609DC61F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013" y="4405630"/>
            <a:ext cx="2676520" cy="17826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78683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279D61-089B-E06C-DDC1-3069A541F5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CCDFDC-65B6-7416-0F24-BD9877D084EA}"/>
              </a:ext>
            </a:extLst>
          </p:cNvPr>
          <p:cNvSpPr txBox="1"/>
          <p:nvPr/>
        </p:nvSpPr>
        <p:spPr>
          <a:xfrm>
            <a:off x="1380564" y="2767280"/>
            <a:ext cx="5925671" cy="1323439"/>
          </a:xfrm>
          <a:prstGeom prst="rect">
            <a:avLst/>
          </a:prstGeom>
          <a:noFill/>
        </p:spPr>
        <p:txBody>
          <a:bodyPr wrap="square" rtlCol="0">
            <a:spAutoFit/>
          </a:bodyPr>
          <a:lstStyle/>
          <a:p>
            <a:pPr algn="ctr"/>
            <a:r>
              <a:rPr lang="az-Latn-AZ" sz="4000" dirty="0">
                <a:solidFill>
                  <a:srgbClr val="3A3D3D"/>
                </a:solidFill>
                <a:latin typeface="Rubik" panose="00000500000000000000" pitchFamily="50" charset="-79"/>
                <a:cs typeface="Rubik" panose="00000500000000000000" pitchFamily="50" charset="-79"/>
              </a:rPr>
              <a:t>Tədbirdə istifadə ediləcək fərqli vizuallar</a:t>
            </a:r>
          </a:p>
        </p:txBody>
      </p:sp>
    </p:spTree>
    <p:extLst>
      <p:ext uri="{BB962C8B-B14F-4D97-AF65-F5344CB8AC3E}">
        <p14:creationId xmlns:p14="http://schemas.microsoft.com/office/powerpoint/2010/main" val="3309722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64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29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4E728DF-BC76-7928-35DA-C772EBDAE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2353" y="5624892"/>
            <a:ext cx="2019300" cy="561975"/>
          </a:xfrm>
          <a:prstGeom prst="rect">
            <a:avLst/>
          </a:prstGeom>
        </p:spPr>
      </p:pic>
      <p:sp>
        <p:nvSpPr>
          <p:cNvPr id="4" name="TextBox 3">
            <a:extLst>
              <a:ext uri="{FF2B5EF4-FFF2-40B4-BE49-F238E27FC236}">
                <a16:creationId xmlns:a16="http://schemas.microsoft.com/office/drawing/2014/main" id="{FDAFD354-8328-0374-5C67-F51D4D3DAC3B}"/>
              </a:ext>
            </a:extLst>
          </p:cNvPr>
          <p:cNvSpPr txBox="1"/>
          <p:nvPr/>
        </p:nvSpPr>
        <p:spPr>
          <a:xfrm>
            <a:off x="806246" y="759266"/>
            <a:ext cx="7635424" cy="1323439"/>
          </a:xfrm>
          <a:prstGeom prst="rect">
            <a:avLst/>
          </a:prstGeom>
          <a:noFill/>
        </p:spPr>
        <p:txBody>
          <a:bodyPr wrap="none" rtlCol="0">
            <a:spAutoFit/>
          </a:bodyPr>
          <a:lstStyle/>
          <a:p>
            <a:r>
              <a:rPr lang="en-US" sz="4000" b="1" spc="300" dirty="0">
                <a:solidFill>
                  <a:schemeClr val="bg1"/>
                </a:solidFill>
                <a:latin typeface="Rubik" panose="00000500000000000000" pitchFamily="50" charset="-79"/>
                <a:cs typeface="Rubik" panose="00000500000000000000" pitchFamily="50" charset="-79"/>
              </a:rPr>
              <a:t>Təchizat </a:t>
            </a:r>
            <a:r>
              <a:rPr lang="en-US" sz="4000" b="1" spc="300" dirty="0" err="1">
                <a:solidFill>
                  <a:schemeClr val="bg1"/>
                </a:solidFill>
                <a:latin typeface="Rubik" panose="00000500000000000000" pitchFamily="50" charset="-79"/>
                <a:cs typeface="Rubik" panose="00000500000000000000" pitchFamily="50" charset="-79"/>
              </a:rPr>
              <a:t>Zənciri</a:t>
            </a:r>
            <a:r>
              <a:rPr lang="en-US" sz="4000" b="1" spc="300" dirty="0">
                <a:solidFill>
                  <a:schemeClr val="bg1"/>
                </a:solidFill>
                <a:latin typeface="Rubik" panose="00000500000000000000" pitchFamily="50" charset="-79"/>
                <a:cs typeface="Rubik" panose="00000500000000000000" pitchFamily="50" charset="-79"/>
              </a:rPr>
              <a:t> </a:t>
            </a:r>
            <a:r>
              <a:rPr lang="en-US" sz="4000" b="1" spc="300" dirty="0" err="1">
                <a:solidFill>
                  <a:schemeClr val="bg1"/>
                </a:solidFill>
                <a:latin typeface="Rubik" panose="00000500000000000000" pitchFamily="50" charset="-79"/>
                <a:cs typeface="Rubik" panose="00000500000000000000" pitchFamily="50" charset="-79"/>
              </a:rPr>
              <a:t>Liderləri</a:t>
            </a:r>
            <a:endParaRPr lang="en-US" sz="4000" b="1" spc="300" dirty="0">
              <a:solidFill>
                <a:schemeClr val="bg1"/>
              </a:solidFill>
              <a:latin typeface="Rubik" panose="00000500000000000000" pitchFamily="50" charset="-79"/>
              <a:cs typeface="Rubik" panose="00000500000000000000" pitchFamily="50" charset="-79"/>
            </a:endParaRPr>
          </a:p>
          <a:p>
            <a:r>
              <a:rPr lang="en-US" sz="4000" b="1" spc="300" dirty="0" err="1">
                <a:solidFill>
                  <a:schemeClr val="bg1"/>
                </a:solidFill>
                <a:latin typeface="Rubik" panose="00000500000000000000" pitchFamily="50" charset="-79"/>
                <a:cs typeface="Rubik" panose="00000500000000000000" pitchFamily="50" charset="-79"/>
              </a:rPr>
              <a:t>Zirvəsi</a:t>
            </a:r>
            <a:r>
              <a:rPr lang="en-US" sz="4000" b="1" spc="300" dirty="0">
                <a:solidFill>
                  <a:schemeClr val="bg1"/>
                </a:solidFill>
                <a:latin typeface="Rubik" panose="00000500000000000000" pitchFamily="50" charset="-79"/>
                <a:cs typeface="Rubik" panose="00000500000000000000" pitchFamily="50" charset="-79"/>
              </a:rPr>
              <a:t> 2025</a:t>
            </a:r>
          </a:p>
        </p:txBody>
      </p:sp>
      <p:sp>
        <p:nvSpPr>
          <p:cNvPr id="5" name="TextBox 4">
            <a:extLst>
              <a:ext uri="{FF2B5EF4-FFF2-40B4-BE49-F238E27FC236}">
                <a16:creationId xmlns:a16="http://schemas.microsoft.com/office/drawing/2014/main" id="{BB3F29FF-7075-C48D-5F42-6B8400298C3D}"/>
              </a:ext>
            </a:extLst>
          </p:cNvPr>
          <p:cNvSpPr txBox="1"/>
          <p:nvPr/>
        </p:nvSpPr>
        <p:spPr>
          <a:xfrm>
            <a:off x="806246" y="2550759"/>
            <a:ext cx="4729180" cy="1200329"/>
          </a:xfrm>
          <a:prstGeom prst="rect">
            <a:avLst/>
          </a:prstGeom>
          <a:noFill/>
        </p:spPr>
        <p:txBody>
          <a:bodyPr wrap="none" rtlCol="0">
            <a:spAutoFit/>
          </a:bodyPr>
          <a:lstStyle/>
          <a:p>
            <a:r>
              <a:rPr lang="en-US" sz="3600" b="1" dirty="0">
                <a:solidFill>
                  <a:schemeClr val="bg1"/>
                </a:solidFill>
                <a:latin typeface="Rubik" panose="00000500000000000000" pitchFamily="50" charset="-79"/>
                <a:cs typeface="Rubik" panose="00000500000000000000" pitchFamily="50" charset="-79"/>
              </a:rPr>
              <a:t>"</a:t>
            </a:r>
            <a:r>
              <a:rPr lang="en-US" sz="3600" b="1" dirty="0" err="1">
                <a:solidFill>
                  <a:schemeClr val="bg1"/>
                </a:solidFill>
                <a:latin typeface="Rubik" panose="00000500000000000000" pitchFamily="50" charset="-79"/>
                <a:cs typeface="Rubik" panose="00000500000000000000" pitchFamily="50" charset="-79"/>
              </a:rPr>
              <a:t>Dayanıqlı</a:t>
            </a:r>
            <a:r>
              <a:rPr lang="en-US" sz="3600" b="1" dirty="0">
                <a:solidFill>
                  <a:schemeClr val="bg1"/>
                </a:solidFill>
                <a:latin typeface="Rubik" panose="00000500000000000000" pitchFamily="50" charset="-79"/>
                <a:cs typeface="Rubik" panose="00000500000000000000" pitchFamily="50" charset="-79"/>
              </a:rPr>
              <a:t> </a:t>
            </a:r>
            <a:r>
              <a:rPr lang="en-US" sz="3600" b="1" dirty="0" err="1">
                <a:solidFill>
                  <a:schemeClr val="bg1"/>
                </a:solidFill>
                <a:latin typeface="Rubik" panose="00000500000000000000" pitchFamily="50" charset="-79"/>
                <a:cs typeface="Rubik" panose="00000500000000000000" pitchFamily="50" charset="-79"/>
              </a:rPr>
              <a:t>gələcəyə</a:t>
            </a:r>
            <a:endParaRPr lang="en-US" sz="3600" b="1" dirty="0">
              <a:solidFill>
                <a:schemeClr val="bg1"/>
              </a:solidFill>
              <a:latin typeface="Rubik" panose="00000500000000000000" pitchFamily="50" charset="-79"/>
              <a:cs typeface="Rubik" panose="00000500000000000000" pitchFamily="50" charset="-79"/>
            </a:endParaRPr>
          </a:p>
          <a:p>
            <a:r>
              <a:rPr lang="en-US" sz="3600" b="1" dirty="0" err="1">
                <a:solidFill>
                  <a:schemeClr val="bg1"/>
                </a:solidFill>
                <a:latin typeface="Rubik" panose="00000500000000000000" pitchFamily="50" charset="-79"/>
                <a:cs typeface="Rubik" panose="00000500000000000000" pitchFamily="50" charset="-79"/>
              </a:rPr>
              <a:t>doğru</a:t>
            </a:r>
            <a:r>
              <a:rPr lang="en-US" sz="3600" b="1" dirty="0">
                <a:solidFill>
                  <a:schemeClr val="bg1"/>
                </a:solidFill>
                <a:latin typeface="Rubik" panose="00000500000000000000" pitchFamily="50" charset="-79"/>
                <a:cs typeface="Rubik" panose="00000500000000000000" pitchFamily="50" charset="-79"/>
              </a:rPr>
              <a:t> </a:t>
            </a:r>
            <a:r>
              <a:rPr lang="en-US" sz="3600" b="1" dirty="0" err="1">
                <a:solidFill>
                  <a:schemeClr val="bg1"/>
                </a:solidFill>
                <a:latin typeface="Rubik" panose="00000500000000000000" pitchFamily="50" charset="-79"/>
                <a:cs typeface="Rubik" panose="00000500000000000000" pitchFamily="50" charset="-79"/>
              </a:rPr>
              <a:t>birlikdə</a:t>
            </a:r>
            <a:r>
              <a:rPr lang="en-US" sz="3600" b="1" dirty="0">
                <a:solidFill>
                  <a:schemeClr val="bg1"/>
                </a:solidFill>
                <a:latin typeface="Rubik" panose="00000500000000000000" pitchFamily="50" charset="-79"/>
                <a:cs typeface="Rubik" panose="00000500000000000000" pitchFamily="50" charset="-79"/>
              </a:rPr>
              <a:t>"</a:t>
            </a:r>
          </a:p>
        </p:txBody>
      </p:sp>
      <p:sp>
        <p:nvSpPr>
          <p:cNvPr id="6" name="TextBox 5">
            <a:extLst>
              <a:ext uri="{FF2B5EF4-FFF2-40B4-BE49-F238E27FC236}">
                <a16:creationId xmlns:a16="http://schemas.microsoft.com/office/drawing/2014/main" id="{E264D2CA-4B43-9051-1986-2E7D411F6E7F}"/>
              </a:ext>
            </a:extLst>
          </p:cNvPr>
          <p:cNvSpPr txBox="1"/>
          <p:nvPr/>
        </p:nvSpPr>
        <p:spPr>
          <a:xfrm>
            <a:off x="806246" y="3864793"/>
            <a:ext cx="2725426" cy="461665"/>
          </a:xfrm>
          <a:prstGeom prst="rect">
            <a:avLst/>
          </a:prstGeom>
          <a:noFill/>
        </p:spPr>
        <p:txBody>
          <a:bodyPr wrap="none" rtlCol="0">
            <a:spAutoFit/>
          </a:bodyPr>
          <a:lstStyle/>
          <a:p>
            <a:r>
              <a:rPr lang="en-US" sz="2400" dirty="0" err="1">
                <a:solidFill>
                  <a:schemeClr val="bg1"/>
                </a:solidFill>
                <a:latin typeface="Rubik" panose="00000500000000000000" pitchFamily="50" charset="-79"/>
                <a:cs typeface="Rubik" panose="00000500000000000000" pitchFamily="50" charset="-79"/>
              </a:rPr>
              <a:t>konsept</a:t>
            </a:r>
            <a:r>
              <a:rPr lang="en-US" sz="2400" dirty="0">
                <a:solidFill>
                  <a:schemeClr val="bg1"/>
                </a:solidFill>
                <a:latin typeface="Rubik" panose="00000500000000000000" pitchFamily="50" charset="-79"/>
                <a:cs typeface="Rubik" panose="00000500000000000000" pitchFamily="50" charset="-79"/>
              </a:rPr>
              <a:t> </a:t>
            </a:r>
            <a:r>
              <a:rPr lang="en-US" sz="2400" dirty="0" err="1">
                <a:solidFill>
                  <a:schemeClr val="bg1"/>
                </a:solidFill>
                <a:latin typeface="Rubik" panose="00000500000000000000" pitchFamily="50" charset="-79"/>
                <a:cs typeface="Rubik" panose="00000500000000000000" pitchFamily="50" charset="-79"/>
              </a:rPr>
              <a:t>mesajı</a:t>
            </a:r>
            <a:r>
              <a:rPr lang="en-US" sz="2400" dirty="0">
                <a:solidFill>
                  <a:schemeClr val="bg1"/>
                </a:solidFill>
                <a:latin typeface="Rubik" panose="00000500000000000000" pitchFamily="50" charset="-79"/>
                <a:cs typeface="Rubik" panose="00000500000000000000" pitchFamily="50" charset="-79"/>
              </a:rPr>
              <a:t> </a:t>
            </a:r>
            <a:r>
              <a:rPr lang="en-US" sz="2400" dirty="0" err="1">
                <a:solidFill>
                  <a:schemeClr val="bg1"/>
                </a:solidFill>
                <a:latin typeface="Rubik" panose="00000500000000000000" pitchFamily="50" charset="-79"/>
                <a:cs typeface="Rubik" panose="00000500000000000000" pitchFamily="50" charset="-79"/>
              </a:rPr>
              <a:t>ilə</a:t>
            </a:r>
            <a:endParaRPr lang="en-US" sz="2400" dirty="0">
              <a:solidFill>
                <a:schemeClr val="bg1"/>
              </a:solidFill>
              <a:latin typeface="Rubik" panose="00000500000000000000" pitchFamily="50" charset="-79"/>
              <a:cs typeface="Rubik" panose="00000500000000000000" pitchFamily="50" charset="-79"/>
            </a:endParaRPr>
          </a:p>
        </p:txBody>
      </p:sp>
      <p:sp>
        <p:nvSpPr>
          <p:cNvPr id="7" name="TextBox 6">
            <a:extLst>
              <a:ext uri="{FF2B5EF4-FFF2-40B4-BE49-F238E27FC236}">
                <a16:creationId xmlns:a16="http://schemas.microsoft.com/office/drawing/2014/main" id="{D7FA15EF-6F5D-88DC-347E-AEF1FE238927}"/>
              </a:ext>
            </a:extLst>
          </p:cNvPr>
          <p:cNvSpPr txBox="1"/>
          <p:nvPr/>
        </p:nvSpPr>
        <p:spPr>
          <a:xfrm>
            <a:off x="806246" y="5347893"/>
            <a:ext cx="2505814" cy="830997"/>
          </a:xfrm>
          <a:prstGeom prst="rect">
            <a:avLst/>
          </a:prstGeom>
          <a:noFill/>
        </p:spPr>
        <p:txBody>
          <a:bodyPr wrap="none" rtlCol="0">
            <a:spAutoFit/>
          </a:bodyPr>
          <a:lstStyle/>
          <a:p>
            <a:r>
              <a:rPr lang="en-US" sz="2400" dirty="0" err="1">
                <a:solidFill>
                  <a:schemeClr val="bg1"/>
                </a:solidFill>
                <a:latin typeface="Rubik" panose="00000500000000000000" pitchFamily="50" charset="-79"/>
                <a:cs typeface="Rubik" panose="00000500000000000000" pitchFamily="50" charset="-79"/>
              </a:rPr>
              <a:t>Aprel</a:t>
            </a:r>
            <a:r>
              <a:rPr lang="en-US" sz="2400" dirty="0">
                <a:solidFill>
                  <a:schemeClr val="bg1"/>
                </a:solidFill>
                <a:latin typeface="Rubik" panose="00000500000000000000" pitchFamily="50" charset="-79"/>
                <a:cs typeface="Rubik" panose="00000500000000000000" pitchFamily="50" charset="-79"/>
              </a:rPr>
              <a:t> 2025</a:t>
            </a:r>
          </a:p>
          <a:p>
            <a:r>
              <a:rPr lang="en-US" sz="2400" dirty="0" err="1">
                <a:solidFill>
                  <a:schemeClr val="bg1"/>
                </a:solidFill>
                <a:latin typeface="Rubik" panose="00000500000000000000" pitchFamily="50" charset="-79"/>
                <a:cs typeface="Rubik" panose="00000500000000000000" pitchFamily="50" charset="-79"/>
              </a:rPr>
              <a:t>Gülüstan</a:t>
            </a:r>
            <a:r>
              <a:rPr lang="en-US" sz="2400" dirty="0">
                <a:solidFill>
                  <a:schemeClr val="bg1"/>
                </a:solidFill>
                <a:latin typeface="Rubik" panose="00000500000000000000" pitchFamily="50" charset="-79"/>
                <a:cs typeface="Rubik" panose="00000500000000000000" pitchFamily="50" charset="-79"/>
              </a:rPr>
              <a:t> </a:t>
            </a:r>
            <a:r>
              <a:rPr lang="en-US" sz="2400" dirty="0" err="1">
                <a:solidFill>
                  <a:schemeClr val="bg1"/>
                </a:solidFill>
                <a:latin typeface="Rubik" panose="00000500000000000000" pitchFamily="50" charset="-79"/>
                <a:cs typeface="Rubik" panose="00000500000000000000" pitchFamily="50" charset="-79"/>
              </a:rPr>
              <a:t>Sarayı</a:t>
            </a:r>
            <a:r>
              <a:rPr lang="en-US" sz="2400" dirty="0">
                <a:solidFill>
                  <a:schemeClr val="bg1"/>
                </a:solidFill>
                <a:latin typeface="Rubik" panose="00000500000000000000" pitchFamily="50" charset="-79"/>
                <a:cs typeface="Rubik" panose="00000500000000000000" pitchFamily="50" charset="-79"/>
              </a:rPr>
              <a:t> </a:t>
            </a:r>
          </a:p>
        </p:txBody>
      </p:sp>
      <p:sp>
        <p:nvSpPr>
          <p:cNvPr id="8" name="TextBox 7">
            <a:extLst>
              <a:ext uri="{FF2B5EF4-FFF2-40B4-BE49-F238E27FC236}">
                <a16:creationId xmlns:a16="http://schemas.microsoft.com/office/drawing/2014/main" id="{27DACECF-4E9A-6496-F397-70FA2417AD4F}"/>
              </a:ext>
            </a:extLst>
          </p:cNvPr>
          <p:cNvSpPr txBox="1"/>
          <p:nvPr/>
        </p:nvSpPr>
        <p:spPr>
          <a:xfrm>
            <a:off x="5588012" y="5163227"/>
            <a:ext cx="1527982" cy="461665"/>
          </a:xfrm>
          <a:prstGeom prst="rect">
            <a:avLst/>
          </a:prstGeom>
          <a:noFill/>
        </p:spPr>
        <p:txBody>
          <a:bodyPr wrap="none" rtlCol="0">
            <a:spAutoFit/>
          </a:bodyPr>
          <a:lstStyle/>
          <a:p>
            <a:r>
              <a:rPr lang="az-Latn-AZ" sz="2400" dirty="0">
                <a:solidFill>
                  <a:schemeClr val="bg1"/>
                </a:solidFill>
                <a:latin typeface="Rubik" panose="00000500000000000000" pitchFamily="50" charset="-79"/>
                <a:cs typeface="Rubik" panose="00000500000000000000" pitchFamily="50" charset="-79"/>
              </a:rPr>
              <a:t>Təşkilatçı</a:t>
            </a:r>
            <a:endParaRPr lang="en-US" sz="2400" dirty="0">
              <a:solidFill>
                <a:schemeClr val="bg1"/>
              </a:solidFill>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3888560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18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71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60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032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314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15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24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96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665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5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DF60E-C6C3-33F9-0F39-461787BE6D21}"/>
              </a:ext>
            </a:extLst>
          </p:cNvPr>
          <p:cNvSpPr txBox="1"/>
          <p:nvPr/>
        </p:nvSpPr>
        <p:spPr>
          <a:xfrm>
            <a:off x="619431" y="668594"/>
            <a:ext cx="9281653" cy="461665"/>
          </a:xfrm>
          <a:prstGeom prst="rect">
            <a:avLst/>
          </a:prstGeom>
          <a:noFill/>
        </p:spPr>
        <p:txBody>
          <a:bodyPr wrap="square" rtlCol="0">
            <a:spAutoFit/>
          </a:bodyPr>
          <a:lstStyle/>
          <a:p>
            <a:r>
              <a:rPr lang="en-US" sz="2400" dirty="0" err="1">
                <a:latin typeface="Rubik" panose="00000500000000000000" pitchFamily="50" charset="-79"/>
                <a:cs typeface="Rubik" panose="00000500000000000000" pitchFamily="50" charset="-79"/>
              </a:rPr>
              <a:t>Konsept</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mesajı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izahı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Dayanıqlı</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gələcəyə</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doğru</a:t>
            </a:r>
            <a:r>
              <a:rPr lang="en-US" sz="2400" dirty="0">
                <a:latin typeface="Rubik" panose="00000500000000000000" pitchFamily="50" charset="-79"/>
                <a:cs typeface="Rubik" panose="00000500000000000000" pitchFamily="50" charset="-79"/>
              </a:rPr>
              <a:t> </a:t>
            </a:r>
            <a:r>
              <a:rPr lang="en-US" sz="2400" dirty="0" err="1">
                <a:latin typeface="Rubik" panose="00000500000000000000" pitchFamily="50" charset="-79"/>
                <a:cs typeface="Rubik" panose="00000500000000000000" pitchFamily="50" charset="-79"/>
              </a:rPr>
              <a:t>birlikdə</a:t>
            </a:r>
            <a:r>
              <a:rPr lang="en-US" sz="2400" dirty="0">
                <a:latin typeface="Rubik" panose="00000500000000000000" pitchFamily="50" charset="-79"/>
                <a:cs typeface="Rubik" panose="00000500000000000000" pitchFamily="50" charset="-79"/>
              </a:rPr>
              <a:t>")</a:t>
            </a:r>
          </a:p>
        </p:txBody>
      </p:sp>
      <p:sp>
        <p:nvSpPr>
          <p:cNvPr id="3" name="TextBox 2">
            <a:extLst>
              <a:ext uri="{FF2B5EF4-FFF2-40B4-BE49-F238E27FC236}">
                <a16:creationId xmlns:a16="http://schemas.microsoft.com/office/drawing/2014/main" id="{D0ED7915-069C-ADB4-BF46-415DD633AA8E}"/>
              </a:ext>
            </a:extLst>
          </p:cNvPr>
          <p:cNvSpPr txBox="1"/>
          <p:nvPr/>
        </p:nvSpPr>
        <p:spPr>
          <a:xfrm>
            <a:off x="619431" y="4066217"/>
            <a:ext cx="6113063" cy="1437381"/>
          </a:xfrm>
          <a:prstGeom prst="rect">
            <a:avLst/>
          </a:prstGeom>
          <a:noFill/>
        </p:spPr>
        <p:txBody>
          <a:bodyPr wrap="square" rtlCol="0">
            <a:spAutoFit/>
          </a:bodyPr>
          <a:lstStyle/>
          <a:p>
            <a:pPr>
              <a:lnSpc>
                <a:spcPct val="150000"/>
              </a:lnSpc>
            </a:pPr>
            <a:r>
              <a:rPr lang="en-US" sz="2000" dirty="0" err="1">
                <a:solidFill>
                  <a:srgbClr val="680918"/>
                </a:solidFill>
                <a:latin typeface="Rubik" panose="00000500000000000000" pitchFamily="50" charset="-79"/>
                <a:cs typeface="Rubik" panose="00000500000000000000" pitchFamily="50" charset="-79"/>
              </a:rPr>
              <a:t>Zəncir</a:t>
            </a:r>
            <a:r>
              <a:rPr lang="en-US" sz="2000" dirty="0">
                <a:solidFill>
                  <a:srgbClr val="3A3D3D"/>
                </a:solidFill>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insanları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birləşdirir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güc</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yaradır</a:t>
            </a:r>
            <a:r>
              <a:rPr lang="en-US" sz="2000" dirty="0">
                <a:latin typeface="Rubik" panose="00000500000000000000" pitchFamily="50" charset="-79"/>
                <a:cs typeface="Rubik" panose="00000500000000000000" pitchFamily="50" charset="-79"/>
              </a:rPr>
              <a:t>.</a:t>
            </a:r>
            <a:endParaRPr lang="az-Latn-AZ" sz="2000" dirty="0">
              <a:latin typeface="Rubik" panose="00000500000000000000" pitchFamily="50" charset="-79"/>
              <a:cs typeface="Rubik" panose="00000500000000000000" pitchFamily="50" charset="-79"/>
            </a:endParaRPr>
          </a:p>
          <a:p>
            <a:pPr>
              <a:lnSpc>
                <a:spcPct val="150000"/>
              </a:lnSpc>
            </a:pPr>
            <a:r>
              <a:rPr lang="en-US" sz="2000" dirty="0" err="1">
                <a:solidFill>
                  <a:srgbClr val="680918"/>
                </a:solidFill>
                <a:latin typeface="Rubik" panose="00000500000000000000" pitchFamily="50" charset="-79"/>
                <a:cs typeface="Rubik" panose="00000500000000000000" pitchFamily="50" charset="-79"/>
              </a:rPr>
              <a:t>Yol</a:t>
            </a:r>
            <a:r>
              <a:rPr lang="en-US" sz="2000" dirty="0">
                <a:solidFill>
                  <a:srgbClr val="3A3D3D"/>
                </a:solidFill>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bizi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hədəfə</a:t>
            </a:r>
            <a:r>
              <a:rPr lang="en-US" sz="2000" dirty="0">
                <a:latin typeface="Rubik" panose="00000500000000000000" pitchFamily="50" charset="-79"/>
                <a:cs typeface="Rubik" panose="00000500000000000000" pitchFamily="50" charset="-79"/>
              </a:rPr>
              <a:t> – </a:t>
            </a:r>
            <a:r>
              <a:rPr lang="en-US" sz="2000" dirty="0" err="1">
                <a:latin typeface="Rubik" panose="00000500000000000000" pitchFamily="50" charset="-79"/>
                <a:cs typeface="Rubik" panose="00000500000000000000" pitchFamily="50" charset="-79"/>
              </a:rPr>
              <a:t>dayanıqlı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gələcəyə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aparır</a:t>
            </a:r>
            <a:r>
              <a:rPr lang="en-US" sz="2000" dirty="0">
                <a:latin typeface="Rubik" panose="00000500000000000000" pitchFamily="50" charset="-79"/>
                <a:cs typeface="Rubik" panose="00000500000000000000" pitchFamily="50" charset="-79"/>
              </a:rPr>
              <a:t>.</a:t>
            </a:r>
            <a:endParaRPr lang="az-Latn-AZ" sz="2000" dirty="0">
              <a:latin typeface="Rubik" panose="00000500000000000000" pitchFamily="50" charset="-79"/>
              <a:cs typeface="Rubik" panose="00000500000000000000" pitchFamily="50" charset="-79"/>
            </a:endParaRPr>
          </a:p>
          <a:p>
            <a:pPr>
              <a:lnSpc>
                <a:spcPct val="150000"/>
              </a:lnSpc>
            </a:pPr>
            <a:r>
              <a:rPr lang="en-US" sz="2000" dirty="0" err="1">
                <a:solidFill>
                  <a:srgbClr val="680918"/>
                </a:solidFill>
                <a:latin typeface="Rubik" panose="00000500000000000000" pitchFamily="50" charset="-79"/>
                <a:cs typeface="Rubik" panose="00000500000000000000" pitchFamily="50" charset="-79"/>
              </a:rPr>
              <a:t>Dairə</a:t>
            </a:r>
            <a:r>
              <a:rPr lang="en-US" sz="2000" dirty="0">
                <a:solidFill>
                  <a:srgbClr val="3A3D3D"/>
                </a:solidFill>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isə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davamlılıq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tarazlığı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təmin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edir</a:t>
            </a:r>
            <a:r>
              <a:rPr lang="en-US" sz="2000" dirty="0">
                <a:latin typeface="Rubik" panose="00000500000000000000" pitchFamily="50" charset="-79"/>
                <a:cs typeface="Rubik" panose="00000500000000000000" pitchFamily="50" charset="-79"/>
              </a:rPr>
              <a:t>.</a:t>
            </a:r>
          </a:p>
        </p:txBody>
      </p:sp>
    </p:spTree>
    <p:extLst>
      <p:ext uri="{BB962C8B-B14F-4D97-AF65-F5344CB8AC3E}">
        <p14:creationId xmlns:p14="http://schemas.microsoft.com/office/powerpoint/2010/main" val="1944341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061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505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09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595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54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765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724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060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924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70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08A18-4E5A-3FD4-C6D9-5CFCC3C3BAA2}"/>
              </a:ext>
            </a:extLst>
          </p:cNvPr>
          <p:cNvSpPr txBox="1"/>
          <p:nvPr/>
        </p:nvSpPr>
        <p:spPr>
          <a:xfrm>
            <a:off x="2743200" y="1837766"/>
            <a:ext cx="8408894" cy="646331"/>
          </a:xfrm>
          <a:prstGeom prst="rect">
            <a:avLst/>
          </a:prstGeom>
          <a:noFill/>
        </p:spPr>
        <p:txBody>
          <a:bodyPr wrap="square" rtlCol="0">
            <a:spAutoFit/>
          </a:bodyPr>
          <a:lstStyle/>
          <a:p>
            <a:r>
              <a:rPr lang="en-US" b="1" dirty="0" err="1">
                <a:solidFill>
                  <a:srgbClr val="680918"/>
                </a:solidFill>
                <a:latin typeface="Rubik" panose="00000500000000000000" pitchFamily="50" charset="-79"/>
                <a:cs typeface="Rubik" panose="00000500000000000000" pitchFamily="50" charset="-79"/>
              </a:rPr>
              <a:t>Güc</a:t>
            </a:r>
            <a:r>
              <a:rPr lang="en-US" b="1" dirty="0">
                <a:solidFill>
                  <a:srgbClr val="680918"/>
                </a:solidFill>
                <a:latin typeface="Rubik" panose="00000500000000000000" pitchFamily="50" charset="-79"/>
                <a:cs typeface="Rubik" panose="00000500000000000000" pitchFamily="50" charset="-79"/>
              </a:rPr>
              <a:t> </a:t>
            </a:r>
            <a:r>
              <a:rPr lang="en-US" b="1" dirty="0" err="1">
                <a:solidFill>
                  <a:srgbClr val="680918"/>
                </a:solidFill>
                <a:latin typeface="Rubik" panose="00000500000000000000" pitchFamily="50" charset="-79"/>
                <a:cs typeface="Rubik" panose="00000500000000000000" pitchFamily="50" charset="-79"/>
              </a:rPr>
              <a:t>və</a:t>
            </a:r>
            <a:r>
              <a:rPr lang="en-US" b="1" dirty="0">
                <a:solidFill>
                  <a:srgbClr val="680918"/>
                </a:solidFill>
                <a:latin typeface="Rubik" panose="00000500000000000000" pitchFamily="50" charset="-79"/>
                <a:cs typeface="Rubik" panose="00000500000000000000" pitchFamily="50" charset="-79"/>
              </a:rPr>
              <a:t> </a:t>
            </a:r>
            <a:r>
              <a:rPr lang="en-US" b="1" dirty="0" err="1">
                <a:solidFill>
                  <a:srgbClr val="680918"/>
                </a:solidFill>
                <a:latin typeface="Rubik" panose="00000500000000000000" pitchFamily="50" charset="-79"/>
                <a:cs typeface="Rubik" panose="00000500000000000000" pitchFamily="50" charset="-79"/>
              </a:rPr>
              <a:t>Liderlik</a:t>
            </a:r>
            <a:r>
              <a:rPr lang="en-US" b="1" dirty="0">
                <a:solidFill>
                  <a:srgbClr val="680918"/>
                </a:solidFill>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Qırmızı</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rəng</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enerjini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iradəni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və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liderlik</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qabiliyyətini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simvolizə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edir</a:t>
            </a:r>
            <a:r>
              <a:rPr lang="en-US" dirty="0">
                <a:latin typeface="Rubik" panose="00000500000000000000" pitchFamily="50" charset="-79"/>
                <a:cs typeface="Rubik" panose="00000500000000000000" pitchFamily="50" charset="-79"/>
              </a:rPr>
              <a:t>. Təchizat </a:t>
            </a:r>
            <a:r>
              <a:rPr lang="en-US" dirty="0" err="1">
                <a:latin typeface="Rubik" panose="00000500000000000000" pitchFamily="50" charset="-79"/>
                <a:cs typeface="Rubik" panose="00000500000000000000" pitchFamily="50" charset="-79"/>
              </a:rPr>
              <a:t>liderləri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üçün</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bu</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qərarlılıq</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və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hərəkətliliyin</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göstəricisidir</a:t>
            </a:r>
            <a:r>
              <a:rPr lang="en-US" dirty="0">
                <a:latin typeface="Rubik" panose="00000500000000000000" pitchFamily="50" charset="-79"/>
                <a:cs typeface="Rubik" panose="00000500000000000000" pitchFamily="50" charset="-79"/>
              </a:rPr>
              <a:t>.</a:t>
            </a:r>
          </a:p>
        </p:txBody>
      </p:sp>
      <p:sp>
        <p:nvSpPr>
          <p:cNvPr id="3" name="TextBox 2">
            <a:extLst>
              <a:ext uri="{FF2B5EF4-FFF2-40B4-BE49-F238E27FC236}">
                <a16:creationId xmlns:a16="http://schemas.microsoft.com/office/drawing/2014/main" id="{B3DEDB32-2ACF-50BD-FCFD-F80583BA01AE}"/>
              </a:ext>
            </a:extLst>
          </p:cNvPr>
          <p:cNvSpPr txBox="1"/>
          <p:nvPr/>
        </p:nvSpPr>
        <p:spPr>
          <a:xfrm>
            <a:off x="2743200" y="4373903"/>
            <a:ext cx="9018494" cy="646331"/>
          </a:xfrm>
          <a:prstGeom prst="rect">
            <a:avLst/>
          </a:prstGeom>
          <a:noFill/>
        </p:spPr>
        <p:txBody>
          <a:bodyPr wrap="square" rtlCol="0">
            <a:spAutoFit/>
          </a:bodyPr>
          <a:lstStyle/>
          <a:p>
            <a:r>
              <a:rPr lang="en-US" b="1" dirty="0" err="1">
                <a:solidFill>
                  <a:srgbClr val="062867"/>
                </a:solidFill>
                <a:latin typeface="Rubik" panose="00000500000000000000" pitchFamily="50" charset="-79"/>
                <a:cs typeface="Rubik" panose="00000500000000000000" pitchFamily="50" charset="-79"/>
              </a:rPr>
              <a:t>Etibarlılıq</a:t>
            </a:r>
            <a:r>
              <a:rPr lang="en-US" b="1" dirty="0">
                <a:solidFill>
                  <a:srgbClr val="062867"/>
                </a:solidFill>
                <a:latin typeface="Rubik" panose="00000500000000000000" pitchFamily="50" charset="-79"/>
                <a:cs typeface="Rubik" panose="00000500000000000000" pitchFamily="50" charset="-79"/>
              </a:rPr>
              <a:t> </a:t>
            </a:r>
            <a:r>
              <a:rPr lang="en-US" b="1" dirty="0" err="1">
                <a:solidFill>
                  <a:srgbClr val="062867"/>
                </a:solidFill>
                <a:latin typeface="Rubik" panose="00000500000000000000" pitchFamily="50" charset="-79"/>
                <a:cs typeface="Rubik" panose="00000500000000000000" pitchFamily="50" charset="-79"/>
              </a:rPr>
              <a:t>və</a:t>
            </a:r>
            <a:r>
              <a:rPr lang="en-US" b="1" dirty="0">
                <a:solidFill>
                  <a:srgbClr val="062867"/>
                </a:solidFill>
                <a:latin typeface="Rubik" panose="00000500000000000000" pitchFamily="50" charset="-79"/>
                <a:cs typeface="Rubik" panose="00000500000000000000" pitchFamily="50" charset="-79"/>
              </a:rPr>
              <a:t> </a:t>
            </a:r>
            <a:r>
              <a:rPr lang="en-US" b="1" dirty="0" err="1">
                <a:solidFill>
                  <a:srgbClr val="062867"/>
                </a:solidFill>
                <a:latin typeface="Rubik" panose="00000500000000000000" pitchFamily="50" charset="-79"/>
                <a:cs typeface="Rubik" panose="00000500000000000000" pitchFamily="50" charset="-79"/>
              </a:rPr>
              <a:t>Peşəkarlıq</a:t>
            </a:r>
            <a:r>
              <a:rPr lang="en-US" b="1" dirty="0">
                <a:solidFill>
                  <a:srgbClr val="062867"/>
                </a:solidFill>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Tünd</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göy</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rəng</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etibar</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və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məsuliyyəti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ifadə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edir</a:t>
            </a:r>
            <a:r>
              <a:rPr lang="en-US" dirty="0">
                <a:latin typeface="Rubik" panose="00000500000000000000" pitchFamily="50" charset="-79"/>
                <a:cs typeface="Rubik" panose="00000500000000000000" pitchFamily="50" charset="-79"/>
              </a:rPr>
              <a:t>.</a:t>
            </a:r>
            <a:r>
              <a:rPr lang="az-Latn-AZ" dirty="0">
                <a:latin typeface="Rubik" panose="00000500000000000000" pitchFamily="50" charset="-79"/>
                <a:cs typeface="Rubik" panose="00000500000000000000" pitchFamily="50" charset="-79"/>
              </a:rPr>
              <a:t> </a:t>
            </a:r>
            <a:r>
              <a:rPr lang="en-US" dirty="0">
                <a:latin typeface="Rubik" panose="00000500000000000000" pitchFamily="50" charset="-79"/>
                <a:cs typeface="Rubik" panose="00000500000000000000" pitchFamily="50" charset="-79"/>
              </a:rPr>
              <a:t>Təchizat </a:t>
            </a:r>
            <a:r>
              <a:rPr lang="en-US" dirty="0" err="1">
                <a:latin typeface="Rubik" panose="00000500000000000000" pitchFamily="50" charset="-79"/>
                <a:cs typeface="Rubik" panose="00000500000000000000" pitchFamily="50" charset="-79"/>
              </a:rPr>
              <a:t>liderləri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kimi</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peşəkar</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bir</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sektor</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üçün</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bu</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etimadın</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və</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sabitliyin</a:t>
            </a:r>
            <a:r>
              <a:rPr lang="en-US" dirty="0">
                <a:latin typeface="Rubik" panose="00000500000000000000" pitchFamily="50" charset="-79"/>
                <a:cs typeface="Rubik" panose="00000500000000000000" pitchFamily="50" charset="-79"/>
              </a:rPr>
              <a:t> </a:t>
            </a:r>
            <a:r>
              <a:rPr lang="en-US" dirty="0" err="1">
                <a:latin typeface="Rubik" panose="00000500000000000000" pitchFamily="50" charset="-79"/>
                <a:cs typeface="Rubik" panose="00000500000000000000" pitchFamily="50" charset="-79"/>
              </a:rPr>
              <a:t>göstəricisidir</a:t>
            </a:r>
            <a:r>
              <a:rPr lang="en-US" dirty="0">
                <a:latin typeface="Rubik" panose="00000500000000000000" pitchFamily="50" charset="-79"/>
                <a:cs typeface="Rubik" panose="00000500000000000000" pitchFamily="50" charset="-79"/>
              </a:rPr>
              <a:t>.</a:t>
            </a:r>
          </a:p>
        </p:txBody>
      </p:sp>
    </p:spTree>
    <p:extLst>
      <p:ext uri="{BB962C8B-B14F-4D97-AF65-F5344CB8AC3E}">
        <p14:creationId xmlns:p14="http://schemas.microsoft.com/office/powerpoint/2010/main" val="3247802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151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3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741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6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FA071D-BB62-5D8E-623B-33EF6BC38D7B}"/>
              </a:ext>
            </a:extLst>
          </p:cNvPr>
          <p:cNvSpPr txBox="1"/>
          <p:nvPr/>
        </p:nvSpPr>
        <p:spPr>
          <a:xfrm>
            <a:off x="3546807" y="1907420"/>
            <a:ext cx="5098384" cy="707886"/>
          </a:xfrm>
          <a:prstGeom prst="rect">
            <a:avLst/>
          </a:prstGeom>
          <a:noFill/>
        </p:spPr>
        <p:txBody>
          <a:bodyPr wrap="square" rtlCol="0">
            <a:spAutoFit/>
          </a:bodyPr>
          <a:lstStyle/>
          <a:p>
            <a:pPr algn="ctr"/>
            <a:r>
              <a:rPr lang="az-Latn-AZ" sz="4000" dirty="0">
                <a:ln w="0"/>
                <a:solidFill>
                  <a:schemeClr val="bg1"/>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Tədbirin təşkilatçısı</a:t>
            </a:r>
            <a:endParaRPr lang="en-US" sz="4000" dirty="0">
              <a:ln w="0"/>
              <a:solidFill>
                <a:schemeClr val="bg1"/>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endParaRPr>
          </a:p>
        </p:txBody>
      </p:sp>
      <p:pic>
        <p:nvPicPr>
          <p:cNvPr id="7" name="Picture 6">
            <a:extLst>
              <a:ext uri="{FF2B5EF4-FFF2-40B4-BE49-F238E27FC236}">
                <a16:creationId xmlns:a16="http://schemas.microsoft.com/office/drawing/2014/main" id="{C69D48AB-7A77-7597-425A-2721322CE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355" y="3242398"/>
            <a:ext cx="4551288" cy="1278203"/>
          </a:xfrm>
          <a:prstGeom prst="rect">
            <a:avLst/>
          </a:prstGeom>
        </p:spPr>
      </p:pic>
    </p:spTree>
    <p:extLst>
      <p:ext uri="{BB962C8B-B14F-4D97-AF65-F5344CB8AC3E}">
        <p14:creationId xmlns:p14="http://schemas.microsoft.com/office/powerpoint/2010/main" val="122663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600871-7082-5A6A-DD5E-F6A4B7321B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53FA74-77D2-DD48-16C2-2A3970DC7275}"/>
              </a:ext>
            </a:extLst>
          </p:cNvPr>
          <p:cNvSpPr txBox="1"/>
          <p:nvPr/>
        </p:nvSpPr>
        <p:spPr>
          <a:xfrm>
            <a:off x="2278289" y="2552302"/>
            <a:ext cx="7635422"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z-Latn-AZ" sz="4000" b="1" dirty="0">
                <a:ln/>
                <a:solidFill>
                  <a:schemeClr val="bg1"/>
                </a:solidFill>
                <a:latin typeface="Gotham" pitchFamily="50" charset="0"/>
                <a:cs typeface="Gotham" pitchFamily="50" charset="0"/>
              </a:rPr>
              <a:t>FMR Events</a:t>
            </a:r>
            <a:endParaRPr lang="en-US" sz="4000" b="1" dirty="0">
              <a:ln/>
              <a:solidFill>
                <a:schemeClr val="bg1"/>
              </a:solidFill>
              <a:latin typeface="Gotham" pitchFamily="50" charset="0"/>
              <a:cs typeface="Gotham" pitchFamily="50" charset="0"/>
            </a:endParaRPr>
          </a:p>
        </p:txBody>
      </p:sp>
      <p:sp>
        <p:nvSpPr>
          <p:cNvPr id="3" name="TextBox 2">
            <a:extLst>
              <a:ext uri="{FF2B5EF4-FFF2-40B4-BE49-F238E27FC236}">
                <a16:creationId xmlns:a16="http://schemas.microsoft.com/office/drawing/2014/main" id="{969B9E73-C75A-6A96-90AC-09D20051CB93}"/>
              </a:ext>
            </a:extLst>
          </p:cNvPr>
          <p:cNvSpPr txBox="1"/>
          <p:nvPr/>
        </p:nvSpPr>
        <p:spPr>
          <a:xfrm>
            <a:off x="2278289" y="5096106"/>
            <a:ext cx="7635422"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z-Latn-AZ" sz="4000" b="1" dirty="0">
                <a:ln/>
                <a:solidFill>
                  <a:schemeClr val="bg1"/>
                </a:solidFill>
                <a:latin typeface="Gotham" pitchFamily="50" charset="0"/>
                <a:cs typeface="Gotham" pitchFamily="50" charset="0"/>
              </a:rPr>
              <a:t>FMR Trainings</a:t>
            </a:r>
            <a:endParaRPr lang="en-US" sz="4000" b="1" dirty="0">
              <a:ln/>
              <a:solidFill>
                <a:schemeClr val="bg1"/>
              </a:solidFill>
              <a:latin typeface="Gotham" pitchFamily="50" charset="0"/>
              <a:cs typeface="Gotham" pitchFamily="50" charset="0"/>
            </a:endParaRPr>
          </a:p>
        </p:txBody>
      </p:sp>
      <p:sp>
        <p:nvSpPr>
          <p:cNvPr id="4" name="TextBox 3">
            <a:extLst>
              <a:ext uri="{FF2B5EF4-FFF2-40B4-BE49-F238E27FC236}">
                <a16:creationId xmlns:a16="http://schemas.microsoft.com/office/drawing/2014/main" id="{838F8B40-3C24-58B3-2DB0-02D946933635}"/>
              </a:ext>
            </a:extLst>
          </p:cNvPr>
          <p:cNvSpPr txBox="1"/>
          <p:nvPr/>
        </p:nvSpPr>
        <p:spPr>
          <a:xfrm>
            <a:off x="2278289" y="3824204"/>
            <a:ext cx="7635422"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z-Latn-AZ" sz="4000" b="1" dirty="0">
                <a:ln/>
                <a:solidFill>
                  <a:schemeClr val="bg1"/>
                </a:solidFill>
                <a:latin typeface="Gotham" pitchFamily="50" charset="0"/>
                <a:cs typeface="Gotham" pitchFamily="50" charset="0"/>
              </a:rPr>
              <a:t>Facemark.az </a:t>
            </a:r>
            <a:endParaRPr lang="en-US" sz="4000" b="1" dirty="0">
              <a:ln/>
              <a:solidFill>
                <a:schemeClr val="bg1"/>
              </a:solidFill>
              <a:latin typeface="Gotham" pitchFamily="50" charset="0"/>
              <a:cs typeface="Gotham" pitchFamily="50" charset="0"/>
            </a:endParaRPr>
          </a:p>
        </p:txBody>
      </p:sp>
      <p:sp>
        <p:nvSpPr>
          <p:cNvPr id="6" name="TextBox 5">
            <a:extLst>
              <a:ext uri="{FF2B5EF4-FFF2-40B4-BE49-F238E27FC236}">
                <a16:creationId xmlns:a16="http://schemas.microsoft.com/office/drawing/2014/main" id="{AAA841FA-6780-94A6-6F59-4ED95D546D67}"/>
              </a:ext>
            </a:extLst>
          </p:cNvPr>
          <p:cNvSpPr txBox="1"/>
          <p:nvPr/>
        </p:nvSpPr>
        <p:spPr>
          <a:xfrm>
            <a:off x="2414502" y="1665120"/>
            <a:ext cx="7362996" cy="646331"/>
          </a:xfrm>
          <a:prstGeom prst="rect">
            <a:avLst/>
          </a:prstGeom>
          <a:noFill/>
        </p:spPr>
        <p:txBody>
          <a:bodyPr wrap="square" rtlCol="0">
            <a:spAutoFit/>
          </a:bodyPr>
          <a:lstStyle/>
          <a:p>
            <a:pPr algn="ctr"/>
            <a:r>
              <a:rPr lang="az-Latn-AZ" sz="3600" dirty="0">
                <a:ln w="0"/>
                <a:solidFill>
                  <a:schemeClr val="bg1"/>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rPr>
              <a:t>Fəaliyyət istiqamətlərimiz</a:t>
            </a:r>
            <a:endParaRPr lang="en-US" sz="3600" dirty="0">
              <a:ln w="0"/>
              <a:solidFill>
                <a:schemeClr val="bg1"/>
              </a:solidFill>
              <a:effectLst>
                <a:outerShdw blurRad="38100" dist="19050" dir="2700000" algn="tl" rotWithShape="0">
                  <a:schemeClr val="dk1">
                    <a:alpha val="40000"/>
                  </a:schemeClr>
                </a:outerShdw>
              </a:effectLst>
              <a:latin typeface="Rubik" panose="00000500000000000000" pitchFamily="50" charset="-79"/>
              <a:cs typeface="Rubik" panose="00000500000000000000" pitchFamily="50" charset="-79"/>
            </a:endParaRPr>
          </a:p>
        </p:txBody>
      </p:sp>
    </p:spTree>
    <p:extLst>
      <p:ext uri="{BB962C8B-B14F-4D97-AF65-F5344CB8AC3E}">
        <p14:creationId xmlns:p14="http://schemas.microsoft.com/office/powerpoint/2010/main" val="257922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9D171-12FC-74EC-F150-00E7E7D5562E}"/>
              </a:ext>
            </a:extLst>
          </p:cNvPr>
          <p:cNvSpPr txBox="1"/>
          <p:nvPr/>
        </p:nvSpPr>
        <p:spPr>
          <a:xfrm>
            <a:off x="8632722" y="698090"/>
            <a:ext cx="2882520" cy="523220"/>
          </a:xfrm>
          <a:prstGeom prst="rect">
            <a:avLst/>
          </a:prstGeom>
          <a:noFill/>
        </p:spPr>
        <p:txBody>
          <a:bodyPr wrap="none" rtlCol="0">
            <a:spAutoFit/>
          </a:bodyPr>
          <a:lstStyle/>
          <a:p>
            <a:r>
              <a:rPr lang="az-Latn-AZ" sz="2800" dirty="0">
                <a:solidFill>
                  <a:schemeClr val="bg1"/>
                </a:solidFill>
                <a:latin typeface="Rubik" panose="00000500000000000000" pitchFamily="50" charset="-79"/>
                <a:cs typeface="Rubik" panose="00000500000000000000" pitchFamily="50" charset="-79"/>
              </a:rPr>
              <a:t>Tədbir haqqında</a:t>
            </a:r>
            <a:endParaRPr lang="en-US" sz="28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B453E38C-8026-4412-9F35-68F207E4CE7F}"/>
              </a:ext>
            </a:extLst>
          </p:cNvPr>
          <p:cNvSpPr txBox="1"/>
          <p:nvPr/>
        </p:nvSpPr>
        <p:spPr>
          <a:xfrm>
            <a:off x="596153" y="2241176"/>
            <a:ext cx="10999694" cy="3477875"/>
          </a:xfrm>
          <a:prstGeom prst="rect">
            <a:avLst/>
          </a:prstGeom>
          <a:noFill/>
        </p:spPr>
        <p:txBody>
          <a:bodyPr wrap="square">
            <a:spAutoFit/>
          </a:bodyPr>
          <a:lstStyle/>
          <a:p>
            <a:pPr algn="just"/>
            <a:r>
              <a:rPr lang="en-US" sz="2000" dirty="0" err="1">
                <a:latin typeface="Rubik" panose="00000500000000000000" pitchFamily="50" charset="-79"/>
                <a:cs typeface="Rubik" panose="00000500000000000000" pitchFamily="50" charset="-79"/>
              </a:rPr>
              <a:t>Ölkəmizdə</a:t>
            </a:r>
            <a:r>
              <a:rPr lang="en-US" sz="2000" dirty="0">
                <a:latin typeface="Rubik" panose="00000500000000000000" pitchFamily="50" charset="-79"/>
                <a:cs typeface="Rubik" panose="00000500000000000000" pitchFamily="50" charset="-79"/>
              </a:rPr>
              <a:t> II </a:t>
            </a:r>
            <a:r>
              <a:rPr lang="en-US" sz="2000" dirty="0" err="1">
                <a:latin typeface="Rubik" panose="00000500000000000000" pitchFamily="50" charset="-79"/>
                <a:cs typeface="Rubik" panose="00000500000000000000" pitchFamily="50" charset="-79"/>
              </a:rPr>
              <a:t>dəfə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Aprel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ayında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baş</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tutacaq</a:t>
            </a:r>
            <a:r>
              <a:rPr lang="en-US" sz="2000"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Təchizat</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Zənciri</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Liderləri</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Zirvəsi</a:t>
            </a:r>
            <a:r>
              <a:rPr lang="en-US" sz="2000" b="1" dirty="0">
                <a:latin typeface="Rubik" panose="00000500000000000000" pitchFamily="50" charset="-79"/>
                <a:cs typeface="Rubik" panose="00000500000000000000" pitchFamily="50" charset="-79"/>
              </a:rPr>
              <a:t> 2025</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Azərbaycanın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strateji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sektorunda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dönüş</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nöqtəsi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olacaq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Gülüstan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Sarayında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keçiriləcək</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bu</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tədbir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ölkənin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dövlət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özəl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sektor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nümayəndələrini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beynəlxalq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ekspertləri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qabaqcıl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şirkətləri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araya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gətirərək</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dayanıqlı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çevik</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rəqəmsallaşdırılmış</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zəncirinin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qurulması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üçün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platforma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rolunu</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oynayacaq</a:t>
            </a:r>
            <a:r>
              <a:rPr lang="en-US" sz="2000" dirty="0">
                <a:latin typeface="Rubik" panose="00000500000000000000" pitchFamily="50" charset="-79"/>
                <a:cs typeface="Rubik" panose="00000500000000000000" pitchFamily="50" charset="-79"/>
              </a:rPr>
              <a:t>. </a:t>
            </a:r>
            <a:r>
              <a:rPr lang="en-US" sz="2000" b="1" dirty="0">
                <a:latin typeface="Rubik" panose="00000500000000000000" pitchFamily="50" charset="-79"/>
                <a:cs typeface="Rubik" panose="00000500000000000000" pitchFamily="50" charset="-79"/>
              </a:rPr>
              <a:t>"</a:t>
            </a:r>
            <a:r>
              <a:rPr lang="en-US" sz="2000" b="1" dirty="0" err="1">
                <a:latin typeface="Rubik" panose="00000500000000000000" pitchFamily="50" charset="-79"/>
                <a:cs typeface="Rubik" panose="00000500000000000000" pitchFamily="50" charset="-79"/>
              </a:rPr>
              <a:t>Dayanıqlı</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gələcəyə</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doğru</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birlikdə</a:t>
            </a:r>
            <a:r>
              <a:rPr lang="en-US" sz="2000" b="1"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konsept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mesajı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ilə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keçiriləcək</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zirvə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həm</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Azərbaycanın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qlobal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bazarda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rəqabət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qabiliyyətini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artırmağa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yönəlik</a:t>
            </a:r>
            <a:r>
              <a:rPr lang="en-US" sz="2000" dirty="0">
                <a:latin typeface="Rubik" panose="00000500000000000000" pitchFamily="50" charset="-79"/>
                <a:cs typeface="Rubik" panose="00000500000000000000" pitchFamily="50" charset="-79"/>
              </a:rPr>
              <a:t> yeni </a:t>
            </a:r>
            <a:r>
              <a:rPr lang="en-US" sz="2000" dirty="0" err="1">
                <a:latin typeface="Rubik" panose="00000500000000000000" pitchFamily="50" charset="-79"/>
                <a:cs typeface="Rubik" panose="00000500000000000000" pitchFamily="50" charset="-79"/>
              </a:rPr>
              <a:t>təşəbbüslərin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müzakirəsi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üçün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unikal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imkan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yaradacaq</a:t>
            </a:r>
            <a:r>
              <a:rPr lang="en-US" sz="2000" dirty="0">
                <a:latin typeface="Rubik" panose="00000500000000000000" pitchFamily="50" charset="-79"/>
                <a:cs typeface="Rubik" panose="00000500000000000000" pitchFamily="50" charset="-79"/>
              </a:rPr>
              <a:t>.</a:t>
            </a:r>
            <a:endParaRPr lang="az-Latn-AZ" sz="2000" dirty="0">
              <a:latin typeface="Rubik" panose="00000500000000000000" pitchFamily="50" charset="-79"/>
              <a:cs typeface="Rubik" panose="00000500000000000000" pitchFamily="50" charset="-79"/>
            </a:endParaRPr>
          </a:p>
          <a:p>
            <a:pPr algn="just"/>
            <a:r>
              <a:rPr lang="en-US" sz="2000" dirty="0" err="1">
                <a:latin typeface="Rubik" panose="00000500000000000000" pitchFamily="50" charset="-79"/>
                <a:cs typeface="Rubik" panose="00000500000000000000" pitchFamily="50" charset="-79"/>
              </a:rPr>
              <a:t>Tədbir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dayanıqlılıq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prinsiplərinə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əsaslanaraq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ekoloji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iqtisadi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sosial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baxımdan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davamlı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zəncirinin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formalaşdırılması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hədəfi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daşıyır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Bununla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yanaşı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dövlət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satınalmalarında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şəffaflıq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hesabatlılıq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rəqəmsal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transformasiya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kimi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mövzulara</a:t>
            </a:r>
            <a:r>
              <a:rPr lang="en-US" sz="2000" dirty="0">
                <a:latin typeface="Rubik" panose="00000500000000000000" pitchFamily="50" charset="-79"/>
                <a:cs typeface="Rubik" panose="00000500000000000000" pitchFamily="50" charset="-79"/>
              </a:rPr>
              <a:t> da </a:t>
            </a:r>
            <a:r>
              <a:rPr lang="en-US" sz="2000" dirty="0" err="1">
                <a:latin typeface="Rubik" panose="00000500000000000000" pitchFamily="50" charset="-79"/>
                <a:cs typeface="Rubik" panose="00000500000000000000" pitchFamily="50" charset="-79"/>
              </a:rPr>
              <a:t>diqqət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ayrılacaq</a:t>
            </a:r>
            <a:r>
              <a:rPr lang="en-US" sz="2000" dirty="0">
                <a:latin typeface="Rubik" panose="00000500000000000000" pitchFamily="50" charset="-79"/>
                <a:cs typeface="Rubik" panose="00000500000000000000" pitchFamily="50" charset="-79"/>
              </a:rPr>
              <a:t>.</a:t>
            </a:r>
          </a:p>
        </p:txBody>
      </p:sp>
    </p:spTree>
    <p:extLst>
      <p:ext uri="{BB962C8B-B14F-4D97-AF65-F5344CB8AC3E}">
        <p14:creationId xmlns:p14="http://schemas.microsoft.com/office/powerpoint/2010/main" val="342550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29644B-EA35-ECF4-4D50-D2FB001952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A4904A-8157-AD9E-5323-E4F40BB7293B}"/>
              </a:ext>
            </a:extLst>
          </p:cNvPr>
          <p:cNvSpPr txBox="1"/>
          <p:nvPr/>
        </p:nvSpPr>
        <p:spPr>
          <a:xfrm>
            <a:off x="8103804" y="698090"/>
            <a:ext cx="3589444" cy="523220"/>
          </a:xfrm>
          <a:prstGeom prst="rect">
            <a:avLst/>
          </a:prstGeom>
          <a:noFill/>
        </p:spPr>
        <p:txBody>
          <a:bodyPr wrap="none" rtlCol="0">
            <a:spAutoFit/>
          </a:bodyPr>
          <a:lstStyle/>
          <a:p>
            <a:r>
              <a:rPr lang="az-Latn-AZ" sz="2800" dirty="0">
                <a:solidFill>
                  <a:schemeClr val="bg1"/>
                </a:solidFill>
                <a:latin typeface="Rubik" panose="00000500000000000000" pitchFamily="50" charset="-79"/>
                <a:cs typeface="Rubik" panose="00000500000000000000" pitchFamily="50" charset="-79"/>
              </a:rPr>
              <a:t>Konseptin mahiyyəti</a:t>
            </a:r>
            <a:endParaRPr lang="en-US" sz="2800" dirty="0">
              <a:solidFill>
                <a:schemeClr val="bg1"/>
              </a:solidFill>
              <a:latin typeface="Rubik" panose="00000500000000000000" pitchFamily="50" charset="-79"/>
              <a:cs typeface="Rubik" panose="00000500000000000000" pitchFamily="50" charset="-79"/>
            </a:endParaRPr>
          </a:p>
        </p:txBody>
      </p:sp>
      <p:sp>
        <p:nvSpPr>
          <p:cNvPr id="4" name="TextBox 3">
            <a:extLst>
              <a:ext uri="{FF2B5EF4-FFF2-40B4-BE49-F238E27FC236}">
                <a16:creationId xmlns:a16="http://schemas.microsoft.com/office/drawing/2014/main" id="{21FB36E8-E9E4-4D53-97F3-305F7D49A8AB}"/>
              </a:ext>
            </a:extLst>
          </p:cNvPr>
          <p:cNvSpPr txBox="1"/>
          <p:nvPr/>
        </p:nvSpPr>
        <p:spPr>
          <a:xfrm>
            <a:off x="833717" y="1927284"/>
            <a:ext cx="10524565" cy="4093428"/>
          </a:xfrm>
          <a:prstGeom prst="rect">
            <a:avLst/>
          </a:prstGeom>
          <a:noFill/>
        </p:spPr>
        <p:txBody>
          <a:bodyPr wrap="square">
            <a:spAutoFit/>
          </a:bodyPr>
          <a:lstStyle/>
          <a:p>
            <a:pPr algn="just"/>
            <a:r>
              <a:rPr lang="en-US" sz="2000" dirty="0">
                <a:latin typeface="Rubik" panose="00000500000000000000" pitchFamily="50" charset="-79"/>
                <a:cs typeface="Rubik" panose="00000500000000000000" pitchFamily="50" charset="-79"/>
              </a:rPr>
              <a:t>Bu </a:t>
            </a:r>
            <a:r>
              <a:rPr lang="en-US" sz="2000" dirty="0" err="1">
                <a:latin typeface="Rubik" panose="00000500000000000000" pitchFamily="50" charset="-79"/>
                <a:cs typeface="Rubik" panose="00000500000000000000" pitchFamily="50" charset="-79"/>
              </a:rPr>
              <a:t>konsept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mesajı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müasir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dünyada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zəncirinin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dayanıqlı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çevik</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olması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üçün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həm</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dövlət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həm</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özəl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sektorun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birgə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əməkdaşlığını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vurğulayır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Ekoloji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sosial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məsuliyyətin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artırılması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rəqəmsal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transformasiya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ilə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gələcəyə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uyğunlaşma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eləcə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iqtisadi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səmərəliliyin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artırılması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üçün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tərəfdaşlıq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əlaqələrinin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gücləndirilməsi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tədbirin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əsas</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məqsədidir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zəncirinin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mərhələsində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şəffaflıq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innovasiya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davamlılıq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prinsipləri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ilə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idarəetmə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ölkəmizin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qlobal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səviyyədə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rəqabət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qabiliyyətini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artırmağa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xidmət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edəcək</a:t>
            </a:r>
            <a:r>
              <a:rPr lang="en-US" sz="2000" dirty="0">
                <a:latin typeface="Rubik" panose="00000500000000000000" pitchFamily="50" charset="-79"/>
                <a:cs typeface="Rubik" panose="00000500000000000000" pitchFamily="50" charset="-79"/>
              </a:rPr>
              <a:t>.</a:t>
            </a:r>
            <a:endParaRPr lang="az-Latn-AZ" sz="2000" dirty="0">
              <a:latin typeface="Rubik" panose="00000500000000000000" pitchFamily="50" charset="-79"/>
              <a:cs typeface="Rubik" panose="00000500000000000000" pitchFamily="50" charset="-79"/>
            </a:endParaRPr>
          </a:p>
          <a:p>
            <a:pPr algn="just"/>
            <a:r>
              <a:rPr lang="en-US" sz="2000" b="1" dirty="0">
                <a:latin typeface="Rubik" panose="00000500000000000000" pitchFamily="50" charset="-79"/>
                <a:cs typeface="Rubik" panose="00000500000000000000" pitchFamily="50" charset="-79"/>
              </a:rPr>
              <a:t>“</a:t>
            </a:r>
            <a:r>
              <a:rPr lang="en-US" sz="2000" b="1" dirty="0" err="1">
                <a:latin typeface="Rubik" panose="00000500000000000000" pitchFamily="50" charset="-79"/>
                <a:cs typeface="Rubik" panose="00000500000000000000" pitchFamily="50" charset="-79"/>
              </a:rPr>
              <a:t>Dayanıqlı</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Gələcəyə</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Doğru</a:t>
            </a:r>
            <a:r>
              <a:rPr lang="en-US" sz="2000" b="1" dirty="0">
                <a:latin typeface="Rubik" panose="00000500000000000000" pitchFamily="50" charset="-79"/>
                <a:cs typeface="Rubik" panose="00000500000000000000" pitchFamily="50" charset="-79"/>
              </a:rPr>
              <a:t> </a:t>
            </a:r>
            <a:r>
              <a:rPr lang="en-US" sz="2000" b="1" dirty="0" err="1">
                <a:latin typeface="Rubik" panose="00000500000000000000" pitchFamily="50" charset="-79"/>
                <a:cs typeface="Rubik" panose="00000500000000000000" pitchFamily="50" charset="-79"/>
              </a:rPr>
              <a:t>Birlikdə</a:t>
            </a:r>
            <a:r>
              <a:rPr lang="en-US" sz="2000" b="1"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mesajı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zəncirinin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qurulmasında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iştirakçının</a:t>
            </a:r>
            <a:r>
              <a:rPr lang="en-US" sz="2000" dirty="0">
                <a:latin typeface="Rubik" panose="00000500000000000000" pitchFamily="50" charset="-79"/>
                <a:cs typeface="Rubik" panose="00000500000000000000" pitchFamily="50" charset="-79"/>
              </a:rPr>
              <a:t> – </a:t>
            </a:r>
            <a:r>
              <a:rPr lang="en-US" sz="2000" dirty="0" err="1">
                <a:latin typeface="Rubik" panose="00000500000000000000" pitchFamily="50" charset="-79"/>
                <a:cs typeface="Rubik" panose="00000500000000000000" pitchFamily="50" charset="-79"/>
              </a:rPr>
              <a:t>dövlət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qurumlarının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biznes</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rəhbərlərinin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ictimaiyyətin</a:t>
            </a:r>
            <a:r>
              <a:rPr lang="en-US" sz="2000" dirty="0">
                <a:latin typeface="Rubik" panose="00000500000000000000" pitchFamily="50" charset="-79"/>
                <a:cs typeface="Rubik" panose="00000500000000000000" pitchFamily="50" charset="-79"/>
              </a:rPr>
              <a:t> – </a:t>
            </a:r>
            <a:r>
              <a:rPr lang="en-US" sz="2000" dirty="0" err="1">
                <a:latin typeface="Rubik" panose="00000500000000000000" pitchFamily="50" charset="-79"/>
                <a:cs typeface="Rubik" panose="00000500000000000000" pitchFamily="50" charset="-79"/>
              </a:rPr>
              <a:t>rolunu</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əhəmiyyətli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dərəcədə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vurğulayır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Zirvə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müasir</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çağırışlara</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cavab</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olaraq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təchizat</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sistemlərinin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optimallaşdırılması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üçün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qabaqcıl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təcrübələrin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texnoloji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yeniliklərin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və</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yaşıl</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strategiyaların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tətbiqini</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təşviq</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etməklə</a:t>
            </a:r>
            <a:r>
              <a:rPr lang="en-US" sz="2000" dirty="0">
                <a:latin typeface="Rubik" panose="00000500000000000000" pitchFamily="50" charset="-79"/>
                <a:cs typeface="Rubik" panose="00000500000000000000" pitchFamily="50" charset="-79"/>
              </a:rPr>
              <a:t> yeni </a:t>
            </a:r>
            <a:r>
              <a:rPr lang="en-US" sz="2000" dirty="0" err="1">
                <a:latin typeface="Rubik" panose="00000500000000000000" pitchFamily="50" charset="-79"/>
                <a:cs typeface="Rubik" panose="00000500000000000000" pitchFamily="50" charset="-79"/>
              </a:rPr>
              <a:t>dövrün</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dayanıqlı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iqtisadiyyatını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formalaşdırmağı</a:t>
            </a:r>
            <a:r>
              <a:rPr lang="en-US" sz="2000" dirty="0">
                <a:latin typeface="Rubik" panose="00000500000000000000" pitchFamily="50" charset="-79"/>
                <a:cs typeface="Rubik" panose="00000500000000000000" pitchFamily="50" charset="-79"/>
              </a:rPr>
              <a:t> </a:t>
            </a:r>
            <a:r>
              <a:rPr lang="en-US" sz="2000" dirty="0" err="1">
                <a:latin typeface="Rubik" panose="00000500000000000000" pitchFamily="50" charset="-79"/>
                <a:cs typeface="Rubik" panose="00000500000000000000" pitchFamily="50" charset="-79"/>
              </a:rPr>
              <a:t>hədəfləyir</a:t>
            </a:r>
            <a:r>
              <a:rPr lang="en-US" sz="2000" dirty="0">
                <a:latin typeface="Rubik" panose="00000500000000000000" pitchFamily="50" charset="-79"/>
                <a:cs typeface="Rubik" panose="00000500000000000000" pitchFamily="50" charset="-79"/>
              </a:rPr>
              <a:t>.</a:t>
            </a:r>
          </a:p>
        </p:txBody>
      </p:sp>
    </p:spTree>
    <p:extLst>
      <p:ext uri="{BB962C8B-B14F-4D97-AF65-F5344CB8AC3E}">
        <p14:creationId xmlns:p14="http://schemas.microsoft.com/office/powerpoint/2010/main" val="40605258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1685</Words>
  <Application>Microsoft Office PowerPoint</Application>
  <PresentationFormat>Widescreen</PresentationFormat>
  <Paragraphs>145</Paragraphs>
  <Slides>53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Gotham</vt:lpstr>
      <vt:lpstr>Mazzard H</vt:lpstr>
      <vt:lpstr>Rubik</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Fil3</dc:creator>
  <cp:lastModifiedBy>Khadija Jabrayilova</cp:lastModifiedBy>
  <cp:revision>17</cp:revision>
  <dcterms:created xsi:type="dcterms:W3CDTF">2024-11-22T10:52:19Z</dcterms:created>
  <dcterms:modified xsi:type="dcterms:W3CDTF">2024-12-13T07:51:40Z</dcterms:modified>
</cp:coreProperties>
</file>